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7561263" cy="5329238"/>
  <p:notesSz cx="9928225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0" d="100"/>
          <a:sy n="140" d="100"/>
        </p:scale>
        <p:origin x="-630" y="192"/>
      </p:cViewPr>
      <p:guideLst>
        <p:guide orient="horz" pos="167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27520-97C5-4CD3-AD1D-2DD38B740394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720C41-C50B-4074-B7EC-B60212D8E7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061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2231" cy="339884"/>
          </a:xfrm>
          <a:prstGeom prst="rect">
            <a:avLst/>
          </a:prstGeom>
        </p:spPr>
        <p:txBody>
          <a:bodyPr vert="horz" lIns="95573" tIns="47787" rIns="95573" bIns="47787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698" y="0"/>
            <a:ext cx="4302231" cy="339884"/>
          </a:xfrm>
          <a:prstGeom prst="rect">
            <a:avLst/>
          </a:prstGeom>
        </p:spPr>
        <p:txBody>
          <a:bodyPr vert="horz" lIns="95573" tIns="47787" rIns="95573" bIns="47787" rtlCol="0"/>
          <a:lstStyle>
            <a:lvl1pPr algn="r">
              <a:defRPr sz="1300"/>
            </a:lvl1pPr>
          </a:lstStyle>
          <a:p>
            <a:fld id="{585EC727-160F-4386-B835-BC1F2BBB93D0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509588"/>
            <a:ext cx="36163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73" tIns="47787" rIns="95573" bIns="4778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95573" tIns="47787" rIns="95573" bIns="4778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6456611"/>
            <a:ext cx="4302231" cy="339884"/>
          </a:xfrm>
          <a:prstGeom prst="rect">
            <a:avLst/>
          </a:prstGeom>
        </p:spPr>
        <p:txBody>
          <a:bodyPr vert="horz" lIns="95573" tIns="47787" rIns="95573" bIns="47787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3698" y="6456611"/>
            <a:ext cx="4302231" cy="339884"/>
          </a:xfrm>
          <a:prstGeom prst="rect">
            <a:avLst/>
          </a:prstGeom>
        </p:spPr>
        <p:txBody>
          <a:bodyPr vert="horz" lIns="95573" tIns="47787" rIns="95573" bIns="47787" rtlCol="0" anchor="b"/>
          <a:lstStyle>
            <a:lvl1pPr algn="r">
              <a:defRPr sz="1300"/>
            </a:lvl1pPr>
          </a:lstStyle>
          <a:p>
            <a:fld id="{0717710D-19B4-4582-9CAA-B4829625A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742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7710D-19B4-4582-9CAA-B4829625A6A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016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7710D-19B4-4582-9CAA-B4829625A6A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016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1655519"/>
            <a:ext cx="6427073" cy="1142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3019902"/>
            <a:ext cx="5292885" cy="136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8E133-E7AB-4D9E-86C0-3AA8CF1FDF88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22E2D-680F-429D-A20F-82994956BD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810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8E133-E7AB-4D9E-86C0-3AA8CF1FDF88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22E2D-680F-429D-A20F-82994956BD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13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195159" y="235622"/>
            <a:ext cx="991104" cy="501343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0538" y="235622"/>
            <a:ext cx="2848600" cy="501343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8E133-E7AB-4D9E-86C0-3AA8CF1FDF88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22E2D-680F-429D-A20F-82994956BD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965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8E133-E7AB-4D9E-86C0-3AA8CF1FDF88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22E2D-680F-429D-A20F-82994956BD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627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3424529"/>
            <a:ext cx="6427073" cy="105844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2258758"/>
            <a:ext cx="6427073" cy="116577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8E133-E7AB-4D9E-86C0-3AA8CF1FDF88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22E2D-680F-429D-A20F-82994956BD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532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0538" y="1370552"/>
            <a:ext cx="1919195" cy="38785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265754" y="1370552"/>
            <a:ext cx="1920509" cy="38785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8E133-E7AB-4D9E-86C0-3AA8CF1FDF88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22E2D-680F-429D-A20F-82994956BD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763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213417"/>
            <a:ext cx="6805136" cy="88820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1192911"/>
            <a:ext cx="3340871" cy="4971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3" y="1690060"/>
            <a:ext cx="3340871" cy="307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1192911"/>
            <a:ext cx="3342183" cy="4971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1690060"/>
            <a:ext cx="3342183" cy="307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8E133-E7AB-4D9E-86C0-3AA8CF1FDF88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22E2D-680F-429D-A20F-82994956BD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032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8E133-E7AB-4D9E-86C0-3AA8CF1FDF88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22E2D-680F-429D-A20F-82994956BD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343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8E133-E7AB-4D9E-86C0-3AA8CF1FDF88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22E2D-680F-429D-A20F-82994956BD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813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212182"/>
            <a:ext cx="2487604" cy="9030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212183"/>
            <a:ext cx="4226956" cy="454835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1115193"/>
            <a:ext cx="2487604" cy="36453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8E133-E7AB-4D9E-86C0-3AA8CF1FDF88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22E2D-680F-429D-A20F-82994956BD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396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1" y="3730467"/>
            <a:ext cx="4536758" cy="44040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1" y="476177"/>
            <a:ext cx="4536758" cy="319754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1" y="4170869"/>
            <a:ext cx="4536758" cy="62544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8E133-E7AB-4D9E-86C0-3AA8CF1FDF88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22E2D-680F-429D-A20F-82994956BD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469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213417"/>
            <a:ext cx="6805136" cy="8882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1243489"/>
            <a:ext cx="6805136" cy="351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4" y="4939415"/>
            <a:ext cx="1764295" cy="2837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8E133-E7AB-4D9E-86C0-3AA8CF1FDF88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4939415"/>
            <a:ext cx="2394400" cy="2837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4939415"/>
            <a:ext cx="1764295" cy="2837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22E2D-680F-429D-A20F-82994956BD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883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0" y="2160562"/>
            <a:ext cx="7561261" cy="9361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456" b="91748" l="1348" r="8814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27" t="2312" r="12714" b="7777"/>
          <a:stretch/>
        </p:blipFill>
        <p:spPr bwMode="auto">
          <a:xfrm>
            <a:off x="4140671" y="2276669"/>
            <a:ext cx="699368" cy="819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456" b="91748" l="1348" r="8814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27" t="2312" r="12714" b="7777"/>
          <a:stretch/>
        </p:blipFill>
        <p:spPr bwMode="auto">
          <a:xfrm>
            <a:off x="6625418" y="3182681"/>
            <a:ext cx="699368" cy="819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456" b="91748" l="1348" r="8814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27" t="2312" r="12714" b="7777"/>
          <a:stretch/>
        </p:blipFill>
        <p:spPr bwMode="auto">
          <a:xfrm>
            <a:off x="6619001" y="1335434"/>
            <a:ext cx="699368" cy="819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21357" y="158391"/>
            <a:ext cx="7582620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</a:pPr>
            <a:r>
              <a:rPr lang="ru-RU" sz="1600" b="1" dirty="0" smtClean="0">
                <a:gradFill>
                  <a:gsLst>
                    <a:gs pos="0">
                      <a:srgbClr val="E52329"/>
                    </a:gs>
                    <a:gs pos="37000">
                      <a:srgbClr val="F7A823"/>
                    </a:gs>
                    <a:gs pos="70000">
                      <a:srgbClr val="4EB051"/>
                    </a:gs>
                    <a:gs pos="100000">
                      <a:srgbClr val="159FD4"/>
                    </a:gs>
                  </a:gsLst>
                  <a:lin ang="21594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ВСЕРОССИЙСКАЯ ПЕРЕПИСЬ НАСЕЛЕНИЯ</a:t>
            </a:r>
          </a:p>
          <a:p>
            <a:pPr algn="ctr">
              <a:lnSpc>
                <a:spcPct val="110000"/>
              </a:lnSpc>
              <a:spcBef>
                <a:spcPct val="0"/>
              </a:spcBef>
            </a:pPr>
            <a:r>
              <a:rPr lang="ru-RU" sz="1600" b="1" dirty="0" smtClean="0">
                <a:gradFill>
                  <a:gsLst>
                    <a:gs pos="0">
                      <a:srgbClr val="E52329"/>
                    </a:gs>
                    <a:gs pos="37000">
                      <a:srgbClr val="F7A823"/>
                    </a:gs>
                    <a:gs pos="70000">
                      <a:srgbClr val="4EB051"/>
                    </a:gs>
                    <a:gs pos="100000">
                      <a:srgbClr val="159FD4"/>
                    </a:gs>
                  </a:gsLst>
                  <a:lin ang="21594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1600" b="1" dirty="0" smtClean="0">
                <a:gradFill>
                  <a:gsLst>
                    <a:gs pos="0">
                      <a:srgbClr val="E52329"/>
                    </a:gs>
                    <a:gs pos="37000">
                      <a:srgbClr val="F7A823"/>
                    </a:gs>
                    <a:gs pos="70000">
                      <a:srgbClr val="4EB051"/>
                    </a:gs>
                    <a:gs pos="100000">
                      <a:srgbClr val="159FD4"/>
                    </a:gs>
                  </a:gsLst>
                  <a:lin ang="21594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15 октября </a:t>
            </a:r>
            <a:r>
              <a:rPr lang="ru-RU" sz="1600" b="1" dirty="0" smtClean="0">
                <a:gradFill>
                  <a:gsLst>
                    <a:gs pos="0">
                      <a:srgbClr val="E52329"/>
                    </a:gs>
                    <a:gs pos="37000">
                      <a:srgbClr val="F7A823"/>
                    </a:gs>
                    <a:gs pos="70000">
                      <a:srgbClr val="4EB051"/>
                    </a:gs>
                    <a:gs pos="100000">
                      <a:srgbClr val="159FD4"/>
                    </a:gs>
                  </a:gsLst>
                  <a:lin ang="21594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600" b="1" dirty="0" smtClean="0">
                <a:gradFill>
                  <a:gsLst>
                    <a:gs pos="0">
                      <a:srgbClr val="E52329"/>
                    </a:gs>
                    <a:gs pos="37000">
                      <a:srgbClr val="F7A823"/>
                    </a:gs>
                    <a:gs pos="70000">
                      <a:srgbClr val="4EB051"/>
                    </a:gs>
                    <a:gs pos="100000">
                      <a:srgbClr val="159FD4"/>
                    </a:gs>
                  </a:gsLst>
                  <a:lin ang="21594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14 ноября</a:t>
            </a:r>
            <a:r>
              <a:rPr lang="ru-RU" sz="1600" b="1" dirty="0" smtClean="0">
                <a:gradFill>
                  <a:gsLst>
                    <a:gs pos="0">
                      <a:srgbClr val="E52329"/>
                    </a:gs>
                    <a:gs pos="37000">
                      <a:srgbClr val="F7A823"/>
                    </a:gs>
                    <a:gs pos="70000">
                      <a:srgbClr val="4EB051"/>
                    </a:gs>
                    <a:gs pos="100000">
                      <a:srgbClr val="159FD4"/>
                    </a:gs>
                  </a:gsLst>
                  <a:lin ang="21594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gradFill>
                  <a:gsLst>
                    <a:gs pos="0">
                      <a:srgbClr val="E52329"/>
                    </a:gs>
                    <a:gs pos="37000">
                      <a:srgbClr val="F7A823"/>
                    </a:gs>
                    <a:gs pos="70000">
                      <a:srgbClr val="4EB051"/>
                    </a:gs>
                    <a:gs pos="100000">
                      <a:srgbClr val="159FD4"/>
                    </a:gs>
                  </a:gsLst>
                  <a:lin ang="21594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2021 года </a:t>
            </a:r>
            <a:endParaRPr lang="ru-RU" sz="1600" b="1" dirty="0">
              <a:gradFill>
                <a:gsLst>
                  <a:gs pos="0">
                    <a:srgbClr val="E52329"/>
                  </a:gs>
                  <a:gs pos="37000">
                    <a:srgbClr val="F7A823"/>
                  </a:gs>
                  <a:gs pos="70000">
                    <a:srgbClr val="4EB051"/>
                  </a:gs>
                  <a:gs pos="100000">
                    <a:srgbClr val="159FD4"/>
                  </a:gs>
                </a:gsLst>
                <a:lin ang="21594000" scaled="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2340471" y="1338536"/>
            <a:ext cx="5005027" cy="713380"/>
            <a:chOff x="3666262" y="1430184"/>
            <a:chExt cx="4016106" cy="713380"/>
          </a:xfrm>
        </p:grpSpPr>
        <p:sp>
          <p:nvSpPr>
            <p:cNvPr id="28" name="TextBox 27"/>
            <p:cNvSpPr txBox="1"/>
            <p:nvPr/>
          </p:nvSpPr>
          <p:spPr>
            <a:xfrm>
              <a:off x="3666262" y="1474135"/>
              <a:ext cx="2223925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lnSpc>
                  <a:spcPct val="110000"/>
                </a:lnSpc>
                <a:spcBef>
                  <a:spcPct val="0"/>
                </a:spcBef>
                <a:defRPr sz="1600" b="1">
                  <a:gradFill>
                    <a:gsLst>
                      <a:gs pos="0">
                        <a:srgbClr val="E52329"/>
                      </a:gs>
                      <a:gs pos="37000">
                        <a:srgbClr val="F7A823"/>
                      </a:gs>
                      <a:gs pos="70000">
                        <a:srgbClr val="4EB051"/>
                      </a:gs>
                      <a:gs pos="100000">
                        <a:srgbClr val="159FD4"/>
                      </a:gs>
                    </a:gsLst>
                    <a:lin ang="21594000" scaled="0"/>
                  </a:gra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pPr algn="l"/>
              <a:r>
                <a:rPr lang="ru-RU" sz="1400" dirty="0" smtClean="0">
                  <a:solidFill>
                    <a:srgbClr val="C00000"/>
                  </a:solidFill>
                </a:rPr>
                <a:t>На портале </a:t>
              </a:r>
              <a:r>
                <a:rPr lang="ru-RU" sz="1400" dirty="0" err="1" smtClean="0">
                  <a:solidFill>
                    <a:srgbClr val="C00000"/>
                  </a:solidFill>
                </a:rPr>
                <a:t>Госуслуг</a:t>
              </a:r>
              <a:endParaRPr lang="ru-RU" sz="1400" dirty="0" smtClean="0">
                <a:solidFill>
                  <a:srgbClr val="C00000"/>
                </a:solidFill>
              </a:endParaRPr>
            </a:p>
            <a:p>
              <a:pPr algn="l"/>
              <a:r>
                <a:rPr lang="ru-RU" dirty="0"/>
                <a:t>с</a:t>
              </a:r>
              <a:r>
                <a:rPr lang="ru-RU" sz="1200" dirty="0"/>
                <a:t> </a:t>
              </a:r>
              <a:r>
                <a:rPr lang="ru-RU" dirty="0" smtClean="0"/>
                <a:t>15 октября</a:t>
              </a:r>
              <a:r>
                <a:rPr lang="ru-RU" sz="1200" dirty="0" smtClean="0"/>
                <a:t> </a:t>
              </a:r>
              <a:r>
                <a:rPr lang="ru-RU" dirty="0"/>
                <a:t>по</a:t>
              </a:r>
              <a:r>
                <a:rPr lang="ru-RU" sz="1200" dirty="0"/>
                <a:t> </a:t>
              </a:r>
              <a:r>
                <a:rPr lang="ru-RU" dirty="0" smtClean="0"/>
                <a:t>08</a:t>
              </a:r>
              <a:r>
                <a:rPr lang="ru-RU" sz="1200" dirty="0"/>
                <a:t> </a:t>
              </a:r>
              <a:r>
                <a:rPr lang="ru-RU" dirty="0" smtClean="0"/>
                <a:t>ноября</a:t>
              </a:r>
              <a:endParaRPr lang="ru-RU" dirty="0"/>
            </a:p>
          </p:txBody>
        </p:sp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100000" l="0" r="80156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66374" y="1430184"/>
              <a:ext cx="689497" cy="713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7105703" y="1573040"/>
              <a:ext cx="5766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№1</a:t>
              </a:r>
              <a:endPara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370135" y="1990175"/>
            <a:ext cx="4490616" cy="1080120"/>
            <a:chOff x="3924647" y="2102989"/>
            <a:chExt cx="4490616" cy="1080120"/>
          </a:xfrm>
        </p:grpSpPr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0" b="98762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4647" y="2102989"/>
              <a:ext cx="815506" cy="10801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4" name="TextBox 33"/>
            <p:cNvSpPr txBox="1"/>
            <p:nvPr/>
          </p:nvSpPr>
          <p:spPr>
            <a:xfrm>
              <a:off x="4716735" y="2304579"/>
              <a:ext cx="3410496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lnSpc>
                  <a:spcPct val="110000"/>
                </a:lnSpc>
                <a:spcBef>
                  <a:spcPct val="0"/>
                </a:spcBef>
                <a:defRPr sz="1600" b="1">
                  <a:gradFill>
                    <a:gsLst>
                      <a:gs pos="0">
                        <a:srgbClr val="E52329"/>
                      </a:gs>
                      <a:gs pos="37000">
                        <a:srgbClr val="F7A823"/>
                      </a:gs>
                      <a:gs pos="70000">
                        <a:srgbClr val="4EB051"/>
                      </a:gs>
                      <a:gs pos="100000">
                        <a:srgbClr val="159FD4"/>
                      </a:gs>
                    </a:gsLst>
                    <a:lin ang="21594000" scaled="0"/>
                  </a:gra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pPr algn="l"/>
              <a:r>
                <a:rPr lang="ru-RU" sz="1400" dirty="0" smtClean="0">
                  <a:solidFill>
                    <a:srgbClr val="C00000"/>
                  </a:solidFill>
                </a:rPr>
                <a:t>Дождаться визита переписчика</a:t>
              </a:r>
            </a:p>
            <a:p>
              <a:pPr algn="l"/>
              <a:r>
                <a:rPr lang="ru-RU" dirty="0" smtClean="0"/>
                <a:t>с</a:t>
              </a:r>
              <a:r>
                <a:rPr lang="ru-RU" sz="1200" dirty="0" smtClean="0"/>
                <a:t> </a:t>
              </a:r>
              <a:r>
                <a:rPr lang="ru-RU" dirty="0" smtClean="0"/>
                <a:t>15 октября</a:t>
              </a:r>
              <a:r>
                <a:rPr lang="ru-RU" sz="1200" dirty="0" smtClean="0"/>
                <a:t> </a:t>
              </a:r>
              <a:r>
                <a:rPr lang="ru-RU" dirty="0" smtClean="0"/>
                <a:t>по 14 ноября</a:t>
              </a:r>
              <a:endParaRPr lang="ru-RU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695183" y="2510595"/>
              <a:ext cx="7200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№2</a:t>
              </a:r>
              <a:endPara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2628504" y="3279006"/>
            <a:ext cx="4672526" cy="790411"/>
            <a:chOff x="4636758" y="3542971"/>
            <a:chExt cx="2698384" cy="790411"/>
          </a:xfrm>
        </p:grpSpPr>
        <p:sp>
          <p:nvSpPr>
            <p:cNvPr id="41" name="TextBox 40"/>
            <p:cNvSpPr txBox="1"/>
            <p:nvPr/>
          </p:nvSpPr>
          <p:spPr>
            <a:xfrm>
              <a:off x="6923913" y="3542971"/>
              <a:ext cx="41122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№3</a:t>
              </a:r>
              <a:endPara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636758" y="3666479"/>
              <a:ext cx="1788140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lnSpc>
                  <a:spcPct val="110000"/>
                </a:lnSpc>
                <a:spcBef>
                  <a:spcPct val="0"/>
                </a:spcBef>
                <a:defRPr sz="1600" b="1">
                  <a:gradFill>
                    <a:gsLst>
                      <a:gs pos="0">
                        <a:srgbClr val="E52329"/>
                      </a:gs>
                      <a:gs pos="37000">
                        <a:srgbClr val="F7A823"/>
                      </a:gs>
                      <a:gs pos="70000">
                        <a:srgbClr val="4EB051"/>
                      </a:gs>
                      <a:gs pos="100000">
                        <a:srgbClr val="159FD4"/>
                      </a:gs>
                    </a:gsLst>
                    <a:lin ang="21594000" scaled="0"/>
                  </a:gra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pPr algn="l"/>
              <a:r>
                <a:rPr lang="ru-RU" sz="1400" dirty="0" smtClean="0">
                  <a:solidFill>
                    <a:srgbClr val="C00000"/>
                  </a:solidFill>
                </a:rPr>
                <a:t>Посетить стационарный участок</a:t>
              </a:r>
            </a:p>
            <a:p>
              <a:pPr algn="l"/>
              <a:r>
                <a:rPr lang="ru-RU" dirty="0" smtClean="0"/>
                <a:t>с 15 октября по 14 ноября</a:t>
              </a:r>
              <a:endParaRPr lang="ru-RU" dirty="0"/>
            </a:p>
          </p:txBody>
        </p:sp>
        <p:pic>
          <p:nvPicPr>
            <p:cNvPr id="1036" name="Picture 12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0" b="100000" l="0" r="98342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33947" y="3677524"/>
              <a:ext cx="589966" cy="6558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5" name="TextBox 54"/>
          <p:cNvSpPr txBox="1"/>
          <p:nvPr/>
        </p:nvSpPr>
        <p:spPr>
          <a:xfrm>
            <a:off x="1395410" y="915410"/>
            <a:ext cx="4928386" cy="342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lnSpc>
                <a:spcPct val="110000"/>
              </a:lnSpc>
              <a:spcBef>
                <a:spcPct val="0"/>
              </a:spcBef>
              <a:defRPr sz="1600" b="1">
                <a:gradFill>
                  <a:gsLst>
                    <a:gs pos="0">
                      <a:srgbClr val="E52329"/>
                    </a:gs>
                    <a:gs pos="37000">
                      <a:srgbClr val="F7A823"/>
                    </a:gs>
                    <a:gs pos="70000">
                      <a:srgbClr val="4EB051"/>
                    </a:gs>
                    <a:gs pos="100000">
                      <a:srgbClr val="159FD4"/>
                    </a:gs>
                  </a:gsLst>
                  <a:lin ang="21594000" scaled="0"/>
                </a:gra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 smtClean="0">
                <a:solidFill>
                  <a:srgbClr val="0070C0"/>
                </a:solidFill>
              </a:rPr>
              <a:t>Как можно переписаться?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037" name="Picture 13" descr="\\spb-fs-03\VPN2020\_ПЕРЕПИСЬ\ВПН-2020\2020\Презентации ВПН-2020\Материалы\Материалы\Логотипы\Round_colour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22" y="192012"/>
            <a:ext cx="686573" cy="672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551783" y="4293523"/>
            <a:ext cx="6685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вопросам ПЕРЕПИСИ обращайтесь </a:t>
            </a: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Волховское</a:t>
            </a: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отделение </a:t>
            </a:r>
            <a:r>
              <a:rPr lang="ru-RU" sz="1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Петростата</a:t>
            </a:r>
            <a:endParaRPr lang="ru-RU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</a:pP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адресу</a:t>
            </a:r>
            <a:r>
              <a: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г. Волхов, ул</a:t>
            </a: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Волгоградская</a:t>
            </a:r>
            <a:r>
              <a: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д.3   тел. </a:t>
            </a:r>
            <a:r>
              <a: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(81363) 23-587</a:t>
            </a:r>
            <a:endParaRPr lang="ru-RU"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47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1357" y="158391"/>
            <a:ext cx="7582620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</a:pPr>
            <a:r>
              <a:rPr lang="ru-RU" sz="1600" b="1" dirty="0" smtClean="0">
                <a:gradFill>
                  <a:gsLst>
                    <a:gs pos="0">
                      <a:srgbClr val="E52329"/>
                    </a:gs>
                    <a:gs pos="37000">
                      <a:srgbClr val="F7A823"/>
                    </a:gs>
                    <a:gs pos="70000">
                      <a:srgbClr val="4EB051"/>
                    </a:gs>
                    <a:gs pos="100000">
                      <a:srgbClr val="159FD4"/>
                    </a:gs>
                  </a:gsLst>
                  <a:lin ang="21594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ВСЕРОССИЙСКАЯ ПЕРЕПИСЬ НАСЕЛЕНИЯ</a:t>
            </a:r>
          </a:p>
          <a:p>
            <a:pPr algn="ctr">
              <a:lnSpc>
                <a:spcPct val="110000"/>
              </a:lnSpc>
              <a:spcBef>
                <a:spcPct val="0"/>
              </a:spcBef>
            </a:pPr>
            <a:r>
              <a:rPr lang="ru-RU" sz="1600" b="1" dirty="0" smtClean="0">
                <a:gradFill>
                  <a:gsLst>
                    <a:gs pos="0">
                      <a:srgbClr val="E52329"/>
                    </a:gs>
                    <a:gs pos="37000">
                      <a:srgbClr val="F7A823"/>
                    </a:gs>
                    <a:gs pos="70000">
                      <a:srgbClr val="4EB051"/>
                    </a:gs>
                    <a:gs pos="100000">
                      <a:srgbClr val="159FD4"/>
                    </a:gs>
                  </a:gsLst>
                  <a:lin ang="21594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1600" b="1" dirty="0" smtClean="0">
                <a:gradFill>
                  <a:gsLst>
                    <a:gs pos="0">
                      <a:srgbClr val="E52329"/>
                    </a:gs>
                    <a:gs pos="37000">
                      <a:srgbClr val="F7A823"/>
                    </a:gs>
                    <a:gs pos="70000">
                      <a:srgbClr val="4EB051"/>
                    </a:gs>
                    <a:gs pos="100000">
                      <a:srgbClr val="159FD4"/>
                    </a:gs>
                  </a:gsLst>
                  <a:lin ang="21594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15 октября </a:t>
            </a:r>
            <a:r>
              <a:rPr lang="ru-RU" sz="1600" b="1" dirty="0" smtClean="0">
                <a:gradFill>
                  <a:gsLst>
                    <a:gs pos="0">
                      <a:srgbClr val="E52329"/>
                    </a:gs>
                    <a:gs pos="37000">
                      <a:srgbClr val="F7A823"/>
                    </a:gs>
                    <a:gs pos="70000">
                      <a:srgbClr val="4EB051"/>
                    </a:gs>
                    <a:gs pos="100000">
                      <a:srgbClr val="159FD4"/>
                    </a:gs>
                  </a:gsLst>
                  <a:lin ang="21594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600" b="1" dirty="0" smtClean="0">
                <a:gradFill>
                  <a:gsLst>
                    <a:gs pos="0">
                      <a:srgbClr val="E52329"/>
                    </a:gs>
                    <a:gs pos="37000">
                      <a:srgbClr val="F7A823"/>
                    </a:gs>
                    <a:gs pos="70000">
                      <a:srgbClr val="4EB051"/>
                    </a:gs>
                    <a:gs pos="100000">
                      <a:srgbClr val="159FD4"/>
                    </a:gs>
                  </a:gsLst>
                  <a:lin ang="21594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14 ноября</a:t>
            </a:r>
            <a:r>
              <a:rPr lang="ru-RU" sz="1600" b="1" dirty="0" smtClean="0">
                <a:gradFill>
                  <a:gsLst>
                    <a:gs pos="0">
                      <a:srgbClr val="E52329"/>
                    </a:gs>
                    <a:gs pos="37000">
                      <a:srgbClr val="F7A823"/>
                    </a:gs>
                    <a:gs pos="70000">
                      <a:srgbClr val="4EB051"/>
                    </a:gs>
                    <a:gs pos="100000">
                      <a:srgbClr val="159FD4"/>
                    </a:gs>
                  </a:gsLst>
                  <a:lin ang="21594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gradFill>
                  <a:gsLst>
                    <a:gs pos="0">
                      <a:srgbClr val="E52329"/>
                    </a:gs>
                    <a:gs pos="37000">
                      <a:srgbClr val="F7A823"/>
                    </a:gs>
                    <a:gs pos="70000">
                      <a:srgbClr val="4EB051"/>
                    </a:gs>
                    <a:gs pos="100000">
                      <a:srgbClr val="159FD4"/>
                    </a:gs>
                  </a:gsLst>
                  <a:lin ang="21594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2021 года </a:t>
            </a:r>
            <a:endParaRPr lang="ru-RU" sz="1600" b="1" dirty="0">
              <a:gradFill>
                <a:gsLst>
                  <a:gs pos="0">
                    <a:srgbClr val="E52329"/>
                  </a:gs>
                  <a:gs pos="37000">
                    <a:srgbClr val="F7A823"/>
                  </a:gs>
                  <a:gs pos="70000">
                    <a:srgbClr val="4EB051"/>
                  </a:gs>
                  <a:gs pos="100000">
                    <a:srgbClr val="159FD4"/>
                  </a:gs>
                </a:gsLst>
                <a:lin ang="21594000" scaled="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2136" y="869029"/>
            <a:ext cx="7072483" cy="80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lnSpc>
                <a:spcPct val="110000"/>
              </a:lnSpc>
              <a:spcBef>
                <a:spcPct val="0"/>
              </a:spcBef>
              <a:defRPr sz="1600" b="1">
                <a:gradFill>
                  <a:gsLst>
                    <a:gs pos="0">
                      <a:srgbClr val="E52329"/>
                    </a:gs>
                    <a:gs pos="37000">
                      <a:srgbClr val="F7A823"/>
                    </a:gs>
                    <a:gs pos="70000">
                      <a:srgbClr val="4EB051"/>
                    </a:gs>
                    <a:gs pos="100000">
                      <a:srgbClr val="159FD4"/>
                    </a:gs>
                  </a:gsLst>
                  <a:lin ang="21594000" scaled="0"/>
                </a:gra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z="1400" dirty="0" smtClean="0">
                <a:solidFill>
                  <a:srgbClr val="C00000"/>
                </a:solidFill>
              </a:rPr>
              <a:t>Адреса и часы работы переписного участка</a:t>
            </a:r>
          </a:p>
          <a:p>
            <a:endParaRPr lang="ru-RU" sz="1400" dirty="0">
              <a:solidFill>
                <a:srgbClr val="C00000"/>
              </a:solidFill>
            </a:endParaRPr>
          </a:p>
          <a:p>
            <a:endParaRPr lang="ru-RU" sz="1400" dirty="0" smtClean="0">
              <a:solidFill>
                <a:srgbClr val="C00000"/>
              </a:solidFill>
            </a:endParaRPr>
          </a:p>
        </p:txBody>
      </p:sp>
      <p:pic>
        <p:nvPicPr>
          <p:cNvPr id="1037" name="Picture 13" descr="\\spb-fs-03\VPN2020\_ПЕРЕПИСЬ\ВПН-2020\2020\Презентации ВПН-2020\Материалы\Материалы\Логотипы\Round_colou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22" y="192012"/>
            <a:ext cx="686573" cy="672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324248" y="2448595"/>
            <a:ext cx="1656184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lnSpc>
                <a:spcPct val="110000"/>
              </a:lnSpc>
              <a:spcBef>
                <a:spcPct val="0"/>
              </a:spcBef>
              <a:defRPr sz="1600" b="1">
                <a:gradFill>
                  <a:gsLst>
                    <a:gs pos="0">
                      <a:srgbClr val="E52329"/>
                    </a:gs>
                    <a:gs pos="37000">
                      <a:srgbClr val="F7A823"/>
                    </a:gs>
                    <a:gs pos="70000">
                      <a:srgbClr val="4EB051"/>
                    </a:gs>
                    <a:gs pos="100000">
                      <a:srgbClr val="159FD4"/>
                    </a:gs>
                  </a:gsLst>
                  <a:lin ang="21594000" scaled="0"/>
                </a:gra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ru-RU" sz="1400" dirty="0">
              <a:solidFill>
                <a:srgbClr val="C00000"/>
              </a:solidFill>
            </a:endParaRPr>
          </a:p>
          <a:p>
            <a:endParaRPr lang="ru-RU" sz="1400" dirty="0" smtClean="0">
              <a:solidFill>
                <a:srgbClr val="C0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257314"/>
              </p:ext>
            </p:extLst>
          </p:nvPr>
        </p:nvGraphicFramePr>
        <p:xfrm>
          <a:off x="265863" y="1284058"/>
          <a:ext cx="3330379" cy="35178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64164"/>
                <a:gridCol w="966215"/>
              </a:tblGrid>
              <a:tr h="817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Адрес помещения</a:t>
                      </a:r>
                      <a:br>
                        <a:rPr lang="ru-RU" sz="900" u="none" strike="noStrike" dirty="0">
                          <a:effectLst/>
                        </a:rPr>
                      </a:br>
                      <a:r>
                        <a:rPr lang="ru-RU" sz="900" u="none" strike="noStrike" dirty="0">
                          <a:effectLst/>
                        </a:rPr>
                        <a:t>(поселение, населенный пункт)</a:t>
                      </a:r>
                      <a:br>
                        <a:rPr lang="ru-RU" sz="900" u="none" strike="noStrike" dirty="0">
                          <a:effectLst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01" marR="7501" marT="7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Часы работы переписного участка для приема граждан, ежедневно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01" marR="7501" marT="7501" marB="0" anchor="ctr"/>
                </a:tc>
              </a:tr>
              <a:tr h="3000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г.Волхов, ул. Пролетарская, д.7 (помещение в здании общежития), пом. № 39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01" marR="7501" marT="7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14 до 18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01" marR="7501" marT="7501" marB="0" anchor="ctr"/>
                </a:tc>
              </a:tr>
              <a:tr h="3000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err="1">
                          <a:effectLst/>
                        </a:rPr>
                        <a:t>г.Волхов</a:t>
                      </a:r>
                      <a:r>
                        <a:rPr lang="ru-RU" sz="900" u="none" strike="noStrike" dirty="0">
                          <a:effectLst/>
                        </a:rPr>
                        <a:t>, </a:t>
                      </a:r>
                      <a:r>
                        <a:rPr lang="ru-RU" sz="900" u="none" strike="noStrike" dirty="0" err="1">
                          <a:effectLst/>
                        </a:rPr>
                        <a:t>ул.Калинина</a:t>
                      </a:r>
                      <a:r>
                        <a:rPr lang="ru-RU" sz="900" u="none" strike="noStrike" dirty="0">
                          <a:effectLst/>
                        </a:rPr>
                        <a:t>, д.27 (помещение в здании общежития), пом. № 39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01" marR="7501" marT="7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14 до 18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01" marR="7501" marT="7501" marB="0" anchor="ctr"/>
                </a:tc>
              </a:tr>
              <a:tr h="3000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г.Волхов, ул. Коммунаров, д.31 (помещение в здании детской школы искусств), пом.14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01" marR="7501" marT="7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с 12 до 18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01" marR="7501" marT="7501" marB="0" anchor="ctr"/>
                </a:tc>
              </a:tr>
              <a:tr h="3000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г.Волхов, пр.Державина, д.28 (помещение в здании ДК ЖД), пом.29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01" marR="7501" marT="7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12 до 18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01" marR="7501" marT="7501" marB="0" anchor="ctr"/>
                </a:tc>
              </a:tr>
              <a:tr h="3000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err="1">
                          <a:effectLst/>
                        </a:rPr>
                        <a:t>г.Волхов</a:t>
                      </a:r>
                      <a:r>
                        <a:rPr lang="ru-RU" sz="900" u="none" strike="noStrike" dirty="0">
                          <a:effectLst/>
                        </a:rPr>
                        <a:t>, </a:t>
                      </a:r>
                      <a:r>
                        <a:rPr lang="ru-RU" sz="900" u="none" strike="noStrike" dirty="0" err="1">
                          <a:effectLst/>
                        </a:rPr>
                        <a:t>пл.Ленина</a:t>
                      </a:r>
                      <a:r>
                        <a:rPr lang="ru-RU" sz="900" u="none" strike="noStrike" dirty="0">
                          <a:effectLst/>
                        </a:rPr>
                        <a:t>, д.1 (помещение в здании ДК)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01" marR="7501" marT="7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12 до 18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01" marR="7501" marT="7501" marB="0" anchor="ctr"/>
                </a:tc>
              </a:tr>
              <a:tr h="3000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г.Волхов, ул.Ломоносова, д.28А (помещение в здании городской библиотеки), пом. 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01" marR="7501" marT="7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12 до 18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01" marR="7501" marT="7501" marB="0" anchor="ctr"/>
                </a:tc>
              </a:tr>
              <a:tr h="3000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г.Волхов, Кировский пр., д.32  (помещение в здании администрации)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01" marR="7501" marT="7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12 до 18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01" marR="7501" marT="7501" marB="0" anchor="ctr"/>
                </a:tc>
              </a:tr>
              <a:tr h="3000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г.Сясьстрой, ул. 25 Октября, д. 3 (помещение в здании ДК каб. 25)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01" marR="7501" marT="7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12 до 18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01" marR="7501" marT="7501" marB="0" anchor="ctr"/>
                </a:tc>
              </a:tr>
              <a:tr h="3000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г.Сясьстрой, ул. Советская, д.15а (помещение в здании администрации каб.1)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01" marR="7501" marT="75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с 12 до 18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501" marR="7501" marT="7501" marB="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981702"/>
              </p:ext>
            </p:extLst>
          </p:nvPr>
        </p:nvGraphicFramePr>
        <p:xfrm>
          <a:off x="3673716" y="1286567"/>
          <a:ext cx="3640903" cy="35382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55187"/>
                <a:gridCol w="1085716"/>
              </a:tblGrid>
              <a:tr h="8135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Адрес помещения</a:t>
                      </a:r>
                      <a:br>
                        <a:rPr lang="ru-RU" sz="900" u="none" strike="noStrike" dirty="0">
                          <a:effectLst/>
                        </a:rPr>
                      </a:br>
                      <a:r>
                        <a:rPr lang="ru-RU" sz="900" u="none" strike="noStrike" dirty="0">
                          <a:effectLst/>
                        </a:rPr>
                        <a:t>(поселение, населенный пункт)</a:t>
                      </a:r>
                      <a:br>
                        <a:rPr lang="ru-RU" sz="900" u="none" strike="noStrike" dirty="0">
                          <a:effectLst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00" marR="8200" marT="8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Часы работы переписного участка для приема граждан, ежедневно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00" marR="8200" marT="8200" marB="0" anchor="ctr"/>
                </a:tc>
              </a:tr>
              <a:tr h="3405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г.Новая Ладога, ул.Карла Маркса, д.38 (помещение в здании ДК)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00" marR="8200" marT="8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12 до 18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00" marR="8200" marT="8200" marB="0" anchor="ctr"/>
                </a:tc>
              </a:tr>
              <a:tr h="3405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г.Новая Ладога, ул.Карла Маркса, д.21 (помещение в здании администрации)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00" marR="8200" marT="8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14 до 18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00" marR="8200" marT="8200" marB="0" anchor="ctr"/>
                </a:tc>
              </a:tr>
              <a:tr h="3405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err="1">
                          <a:effectLst/>
                        </a:rPr>
                        <a:t>с.Старая</a:t>
                      </a:r>
                      <a:r>
                        <a:rPr lang="ru-RU" sz="900" u="none" strike="noStrike" dirty="0">
                          <a:effectLst/>
                        </a:rPr>
                        <a:t> Ладога, </a:t>
                      </a:r>
                      <a:r>
                        <a:rPr lang="ru-RU" sz="900" u="none" strike="noStrike" dirty="0" err="1">
                          <a:effectLst/>
                        </a:rPr>
                        <a:t>ул.Советская</a:t>
                      </a:r>
                      <a:r>
                        <a:rPr lang="ru-RU" sz="900" u="none" strike="noStrike" dirty="0">
                          <a:effectLst/>
                        </a:rPr>
                        <a:t>, д.3 (помещение в здании администрации)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00" marR="8200" marT="8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14 до 18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00" marR="8200" marT="8200" marB="0" anchor="ctr"/>
                </a:tc>
              </a:tr>
              <a:tr h="3405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err="1">
                          <a:effectLst/>
                        </a:rPr>
                        <a:t>с.Паша</a:t>
                      </a:r>
                      <a:r>
                        <a:rPr lang="ru-RU" sz="900" u="none" strike="noStrike" dirty="0">
                          <a:effectLst/>
                        </a:rPr>
                        <a:t>, </a:t>
                      </a:r>
                      <a:r>
                        <a:rPr lang="ru-RU" sz="900" u="none" strike="noStrike" dirty="0" err="1">
                          <a:effectLst/>
                        </a:rPr>
                        <a:t>ул.Советская</a:t>
                      </a:r>
                      <a:r>
                        <a:rPr lang="ru-RU" sz="900" u="none" strike="noStrike" dirty="0">
                          <a:effectLst/>
                        </a:rPr>
                        <a:t>. д.195 (помещение в здании администрации каб.9)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00" marR="8200" marT="8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с 14 до 18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00" marR="8200" marT="8200" marB="0" anchor="ctr"/>
                </a:tc>
              </a:tr>
              <a:tr h="3405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д.Потанино, д. 13 (помещение в здании администрации каб.5)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00" marR="8200" marT="8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14 до 18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00" marR="8200" marT="8200" marB="0" anchor="ctr"/>
                </a:tc>
              </a:tr>
              <a:tr h="3405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д.Усадище, д.127 (помещение в здании администрации)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00" marR="8200" marT="8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14 до 18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00" marR="8200" marT="8200" marB="0" anchor="ctr"/>
                </a:tc>
              </a:tr>
              <a:tr h="3405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д. Кисельня, ул.Центральная, д.5а (помещение в здании администрации каб.6)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00" marR="8200" marT="8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с 14 до 18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00" marR="8200" marT="8200" marB="0" anchor="ctr"/>
                </a:tc>
              </a:tr>
              <a:tr h="3405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err="1">
                          <a:effectLst/>
                        </a:rPr>
                        <a:t>с.Колчаново</a:t>
                      </a:r>
                      <a:r>
                        <a:rPr lang="ru-RU" sz="900" u="none" strike="noStrike" dirty="0">
                          <a:effectLst/>
                        </a:rPr>
                        <a:t>, </a:t>
                      </a:r>
                      <a:r>
                        <a:rPr lang="ru-RU" sz="900" u="none" strike="noStrike" dirty="0" err="1">
                          <a:effectLst/>
                        </a:rPr>
                        <a:t>мкр</a:t>
                      </a:r>
                      <a:r>
                        <a:rPr lang="ru-RU" sz="900" u="none" strike="noStrike" dirty="0">
                          <a:effectLst/>
                        </a:rPr>
                        <a:t>. Алексино, д.15 (помещение в здании администрации (учебный класс)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00" marR="8200" marT="82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с 14 до 18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00" marR="8200" marT="82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349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417</Words>
  <Application>Microsoft Office PowerPoint</Application>
  <PresentationFormat>Произвольный</PresentationFormat>
  <Paragraphs>57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Билев Севастьян Николаевич</dc:creator>
  <cp:lastModifiedBy>Efremova</cp:lastModifiedBy>
  <cp:revision>18</cp:revision>
  <cp:lastPrinted>2020-10-12T13:13:59Z</cp:lastPrinted>
  <dcterms:created xsi:type="dcterms:W3CDTF">2020-10-12T11:47:35Z</dcterms:created>
  <dcterms:modified xsi:type="dcterms:W3CDTF">2021-09-23T09:23:48Z</dcterms:modified>
</cp:coreProperties>
</file>