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77" r:id="rId7"/>
    <p:sldId id="262" r:id="rId8"/>
    <p:sldId id="265" r:id="rId9"/>
    <p:sldId id="264" r:id="rId10"/>
    <p:sldId id="268" r:id="rId11"/>
    <p:sldId id="269" r:id="rId12"/>
    <p:sldId id="272" r:id="rId13"/>
    <p:sldId id="274" r:id="rId14"/>
    <p:sldId id="275" r:id="rId15"/>
    <p:sldId id="276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914447356094054E-2"/>
          <c:w val="0.93671661120201521"/>
          <c:h val="0.56818906466174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02469135802469E-2"/>
                  <c:y val="-4.494382022471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80243253996485E-2"/>
                  <c:y val="-4.0873536428683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48593358470281E-2"/>
                  <c:y val="-2.09738481240632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78751285611775E-7"/>
                  <c:y val="-3.8951224502725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4338,2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098E-3"/>
                  <c:y val="-3.53356956003256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203789337963728E-3"/>
                  <c:y val="-3.1471574025315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Лист1!$B$4:$G$4</c:f>
              <c:numCache>
                <c:formatCode>0.0</c:formatCode>
                <c:ptCount val="6"/>
                <c:pt idx="0">
                  <c:v>1240.7</c:v>
                </c:pt>
                <c:pt idx="1">
                  <c:v>1578.9</c:v>
                </c:pt>
                <c:pt idx="2">
                  <c:v>10450.5</c:v>
                </c:pt>
                <c:pt idx="3">
                  <c:v>4115.3999999999996</c:v>
                </c:pt>
                <c:pt idx="4">
                  <c:v>1157</c:v>
                </c:pt>
                <c:pt idx="5" formatCode="#,##0.0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1323,3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20565309078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8864,3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4370,8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8602826545391E-3"/>
                  <c:y val="1.05525660080660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Лист1!$B$5:$G$5</c:f>
              <c:numCache>
                <c:formatCode>0.0</c:formatCode>
                <c:ptCount val="6"/>
                <c:pt idx="0">
                  <c:v>1315.1</c:v>
                </c:pt>
                <c:pt idx="1">
                  <c:v>1605.7</c:v>
                </c:pt>
                <c:pt idx="2">
                  <c:v>10509</c:v>
                </c:pt>
                <c:pt idx="3">
                  <c:v>4175.8</c:v>
                </c:pt>
                <c:pt idx="4">
                  <c:v>1182.4000000000001</c:v>
                </c:pt>
                <c:pt idx="5" formatCode="#,##0.00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2.09737827715356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1418,6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27E-2"/>
                  <c:y val="-1.1985018726591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2504,6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5047090060014E-2"/>
                  <c:y val="1.5112603980685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8965,9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4567901234566E-2"/>
                  <c:y val="-2.9962546816479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4406,4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4937E-2"/>
                  <c:y val="-3.76914086403473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493827160493825E-2"/>
                  <c:y val="-2.82685564802606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Лист1!$B$6:$G$6</c:f>
              <c:numCache>
                <c:formatCode>0.0</c:formatCode>
                <c:ptCount val="6"/>
                <c:pt idx="0">
                  <c:v>1405.8</c:v>
                </c:pt>
                <c:pt idx="1">
                  <c:v>1636.2</c:v>
                </c:pt>
                <c:pt idx="2">
                  <c:v>10610.6</c:v>
                </c:pt>
                <c:pt idx="3">
                  <c:v>4236.3999999999996</c:v>
                </c:pt>
                <c:pt idx="4">
                  <c:v>1096</c:v>
                </c:pt>
                <c:pt idx="5" formatCode="#,##0.0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98208"/>
        <c:axId val="40191104"/>
        <c:axId val="0"/>
      </c:bar3DChart>
      <c:catAx>
        <c:axId val="4039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40191104"/>
        <c:crosses val="autoZero"/>
        <c:auto val="1"/>
        <c:lblAlgn val="ctr"/>
        <c:lblOffset val="100"/>
        <c:noMultiLvlLbl val="0"/>
      </c:catAx>
      <c:valAx>
        <c:axId val="4019110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40398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81719847082226"/>
          <c:y val="4.3217329400442928E-2"/>
          <c:w val="0.45053384192189871"/>
          <c:h val="0.952460937659512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Лист1!$A$47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69787113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2024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года </a:t>
                    </a:r>
                    <a:r>
                      <a:rPr lang="ru-RU" dirty="0" smtClean="0"/>
                      <a:t>8019,2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7779448576055E-2"/>
                  <c:y val="-2.16086647002214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2024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1714,9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8889177481318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2023 </a:t>
                    </a:r>
                    <a:r>
                      <a:rPr lang="ru-RU" baseline="0" dirty="0" smtClean="0"/>
                      <a:t>года </a:t>
                    </a:r>
                    <a:r>
                      <a:rPr lang="ru-RU" dirty="0" smtClean="0"/>
                      <a:t>297,4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90407796414E-2"/>
                  <c:y val="8.6434658800885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Лист1!$B$47:$E$47</c:f>
              <c:numCache>
                <c:formatCode>0.0</c:formatCode>
                <c:ptCount val="4"/>
                <c:pt idx="0">
                  <c:v>4811.5</c:v>
                </c:pt>
                <c:pt idx="1">
                  <c:v>1340.2</c:v>
                </c:pt>
                <c:pt idx="2" formatCode="General">
                  <c:v>281.39999999999998</c:v>
                </c:pt>
                <c:pt idx="3" formatCode="General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Лист1!$A$48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0804332350110732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 dirty="0" smtClean="0"/>
                      <a:t>План </a:t>
                    </a:r>
                    <a:r>
                      <a:rPr lang="ru-RU" sz="1300" b="1" i="0" baseline="0" dirty="0" smtClean="0"/>
                      <a:t>2023 </a:t>
                    </a:r>
                    <a:r>
                      <a:rPr lang="ru-RU" sz="1300" b="1" i="0" baseline="0" dirty="0" smtClean="0"/>
                      <a:t>года </a:t>
                    </a:r>
                    <a:r>
                      <a:rPr lang="ru-RU" sz="1300" b="1" i="0" baseline="0" dirty="0" smtClean="0"/>
                      <a:t>7621,6</a:t>
                    </a:r>
                    <a:endParaRPr lang="en-US" sz="13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328545748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300" baseline="0" dirty="0" smtClean="0"/>
                      <a:t>План </a:t>
                    </a:r>
                    <a:r>
                      <a:rPr lang="ru-RU" sz="1300" baseline="0" dirty="0" smtClean="0"/>
                      <a:t>2023 </a:t>
                    </a:r>
                    <a:r>
                      <a:rPr lang="ru-RU" sz="1300" baseline="0" dirty="0" smtClean="0"/>
                      <a:t>года </a:t>
                    </a:r>
                    <a:r>
                      <a:rPr lang="ru-RU" sz="1300" baseline="0" dirty="0" smtClean="0"/>
                      <a:t>1696,7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-1.08043323501107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2022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297,4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Лист1!$B$48:$E$48</c:f>
              <c:numCache>
                <c:formatCode>0.0</c:formatCode>
                <c:ptCount val="4"/>
                <c:pt idx="0">
                  <c:v>5013.1000000000004</c:v>
                </c:pt>
                <c:pt idx="1">
                  <c:v>1342.2</c:v>
                </c:pt>
                <c:pt idx="2" formatCode="General">
                  <c:v>291.5</c:v>
                </c:pt>
                <c:pt idx="3" formatCode="General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Лист1!$A$49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19014891179842E-3"/>
                  <c:y val="-5.01474926253687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2022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7243,4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5203898207E-3"/>
                  <c:y val="-1.1628694401075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2022 года </a:t>
                    </a:r>
                    <a:r>
                      <a:rPr lang="ru-RU" dirty="0" smtClean="0"/>
                      <a:t>1678,6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888893141829958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745704467353952E-2"/>
                  <c:y val="-2.064896755162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Лист1!$B$49:$E$49</c:f>
              <c:numCache>
                <c:formatCode>0.0</c:formatCode>
                <c:ptCount val="4"/>
                <c:pt idx="0">
                  <c:v>5315.4</c:v>
                </c:pt>
                <c:pt idx="1">
                  <c:v>1368</c:v>
                </c:pt>
                <c:pt idx="2" formatCode="General">
                  <c:v>0</c:v>
                </c:pt>
                <c:pt idx="3" formatCode="General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48961408"/>
        <c:axId val="48962944"/>
        <c:axId val="0"/>
      </c:bar3DChart>
      <c:catAx>
        <c:axId val="48961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48962944"/>
        <c:crosses val="autoZero"/>
        <c:auto val="1"/>
        <c:lblAlgn val="ctr"/>
        <c:lblOffset val="100"/>
        <c:noMultiLvlLbl val="0"/>
      </c:catAx>
      <c:valAx>
        <c:axId val="48962944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4896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974004152887591"/>
          <c:y val="0.43745686774408266"/>
          <c:w val="5.1926624226446214E-2"/>
          <c:h val="0.12508609436486859"/>
        </c:manualLayout>
      </c:layout>
      <c:overlay val="0"/>
      <c:txPr>
        <a:bodyPr/>
        <a:lstStyle/>
        <a:p>
          <a:pPr>
            <a:defRPr sz="11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>
                <a:solidFill>
                  <a:schemeClr val="bg1"/>
                </a:solidFill>
              </a:rPr>
              <a:t>2022</a:t>
            </a:r>
            <a:endParaRPr lang="en-US" baseline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9872970074303279"/>
          <c:y val="0.5886428376032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Лист1!$A$61</c:f>
              <c:strCache>
                <c:ptCount val="1"/>
                <c:pt idx="0">
                  <c:v>2020</c:v>
                </c:pt>
              </c:strCache>
            </c:strRef>
          </c:tx>
          <c:explosion val="60"/>
          <c:dPt>
            <c:idx val="0"/>
            <c:bubble3D val="0"/>
            <c:explosion val="33"/>
          </c:dPt>
          <c:dPt>
            <c:idx val="3"/>
            <c:bubble3D val="0"/>
            <c:explosion val="34"/>
          </c:dPt>
          <c:dPt>
            <c:idx val="4"/>
            <c:bubble3D val="0"/>
            <c:explosion val="29"/>
          </c:dPt>
          <c:dLbls>
            <c:dLbl>
              <c:idx val="0"/>
              <c:layout>
                <c:manualLayout>
                  <c:x val="-0.10173923974663628"/>
                  <c:y val="-3.71471164801515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7978,2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79432005557132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000097322810718E-3"/>
                  <c:y val="1.8047654289646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505,5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274861575927366E-2"/>
                  <c:y val="2.9930478284801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3550,0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09161320670555E-2"/>
                  <c:y val="4.38687506115602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 </a:t>
                    </a:r>
                    <a:r>
                      <a:rPr lang="ru-RU" dirty="0"/>
                      <a:t>коммунальное хозяйство ; </a:t>
                    </a:r>
                    <a:r>
                      <a:rPr lang="ru-RU" dirty="0" smtClean="0"/>
                      <a:t>10267,1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022927632379295E-3"/>
                  <c:y val="-2.37235393214687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,  </a:t>
                    </a:r>
                    <a:r>
                      <a:rPr lang="ru-RU" dirty="0" smtClean="0"/>
                      <a:t>кинематография </a:t>
                    </a:r>
                    <a:r>
                      <a:rPr lang="ru-RU" dirty="0" smtClean="0"/>
                      <a:t>6199,4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2609,0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746,0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Лист1!$B$61:$I$61</c:f>
              <c:numCache>
                <c:formatCode>General</c:formatCode>
                <c:ptCount val="8"/>
                <c:pt idx="0">
                  <c:v>8245.1</c:v>
                </c:pt>
                <c:pt idx="1">
                  <c:v>281.39999999999998</c:v>
                </c:pt>
                <c:pt idx="2">
                  <c:v>526</c:v>
                </c:pt>
                <c:pt idx="3">
                  <c:v>2565</c:v>
                </c:pt>
                <c:pt idx="4">
                  <c:v>5472.1</c:v>
                </c:pt>
                <c:pt idx="5">
                  <c:v>4260</c:v>
                </c:pt>
                <c:pt idx="6">
                  <c:v>2475.5</c:v>
                </c:pt>
                <c:pt idx="7">
                  <c:v>1234</c:v>
                </c:pt>
              </c:numCache>
            </c:numRef>
          </c:val>
        </c:ser>
        <c:ser>
          <c:idx val="1"/>
          <c:order val="1"/>
          <c:tx>
            <c:strRef>
              <c:f>Лист1!$A$62</c:f>
              <c:strCache>
                <c:ptCount val="1"/>
                <c:pt idx="0">
                  <c:v>2021</c:v>
                </c:pt>
              </c:strCache>
            </c:strRef>
          </c:tx>
          <c:explosion val="25"/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Лист1!$B$62:$I$62</c:f>
              <c:numCache>
                <c:formatCode>General</c:formatCode>
                <c:ptCount val="8"/>
                <c:pt idx="0">
                  <c:v>8288.5</c:v>
                </c:pt>
                <c:pt idx="1">
                  <c:v>291.5</c:v>
                </c:pt>
                <c:pt idx="2">
                  <c:v>438</c:v>
                </c:pt>
                <c:pt idx="3">
                  <c:v>2270</c:v>
                </c:pt>
                <c:pt idx="4">
                  <c:v>5356.4</c:v>
                </c:pt>
                <c:pt idx="5">
                  <c:v>4951</c:v>
                </c:pt>
                <c:pt idx="6">
                  <c:v>2624.5</c:v>
                </c:pt>
                <c:pt idx="7">
                  <c:v>697</c:v>
                </c:pt>
              </c:numCache>
            </c:numRef>
          </c:val>
        </c:ser>
        <c:ser>
          <c:idx val="2"/>
          <c:order val="2"/>
          <c:tx>
            <c:strRef>
              <c:f>Лист1!$A$63</c:f>
              <c:strCache>
                <c:ptCount val="1"/>
                <c:pt idx="0">
                  <c:v>2022</c:v>
                </c:pt>
              </c:strCache>
            </c:strRef>
          </c:tx>
          <c:explosion val="25"/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Лист1!$B$63:$I$63</c:f>
              <c:numCache>
                <c:formatCode>General</c:formatCode>
                <c:ptCount val="8"/>
                <c:pt idx="0">
                  <c:v>8502.7999999999993</c:v>
                </c:pt>
                <c:pt idx="1">
                  <c:v>0</c:v>
                </c:pt>
                <c:pt idx="2">
                  <c:v>381</c:v>
                </c:pt>
                <c:pt idx="3">
                  <c:v>2120</c:v>
                </c:pt>
                <c:pt idx="4">
                  <c:v>4715</c:v>
                </c:pt>
                <c:pt idx="5">
                  <c:v>5381.8</c:v>
                </c:pt>
                <c:pt idx="6">
                  <c:v>2727.5</c:v>
                </c:pt>
                <c:pt idx="7">
                  <c:v>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2023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6319444444444443"/>
          <c:y val="0.6111111111111111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Лист1!$A$62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3216863517060365E-2"/>
                  <c:y val="-4.4340455558519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8024,9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7E-4"/>
                  <c:y val="-0.236071741032370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</a:t>
                    </a:r>
                    <a:r>
                      <a:rPr lang="ru-RU"/>
                      <a:t>; </a:t>
                    </a:r>
                    <a:r>
                      <a:rPr lang="ru-RU" smtClean="0"/>
                      <a:t>302,5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62778871391076"/>
                  <c:y val="1.6910222099837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2710,6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299956255468067E-2"/>
                  <c:y val="-4.4535621165314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6402,3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 ,  кинематография</a:t>
                    </a:r>
                    <a:r>
                      <a:rPr lang="ru-RU"/>
                      <a:t>; </a:t>
                    </a:r>
                    <a:r>
                      <a:rPr lang="ru-RU" smtClean="0"/>
                      <a:t>5252,8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2713,0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754,6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Лист1!$B$62:$I$62</c:f>
              <c:numCache>
                <c:formatCode>General</c:formatCode>
                <c:ptCount val="8"/>
                <c:pt idx="0">
                  <c:v>8288.5</c:v>
                </c:pt>
                <c:pt idx="1">
                  <c:v>291.5</c:v>
                </c:pt>
                <c:pt idx="2">
                  <c:v>438</c:v>
                </c:pt>
                <c:pt idx="3">
                  <c:v>2270</c:v>
                </c:pt>
                <c:pt idx="4">
                  <c:v>5356.4</c:v>
                </c:pt>
                <c:pt idx="5">
                  <c:v>4951</c:v>
                </c:pt>
                <c:pt idx="6">
                  <c:v>2624.5</c:v>
                </c:pt>
                <c:pt idx="7">
                  <c:v>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2024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740200455926839"/>
          <c:y val="0.6388888888888888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2452548118985127"/>
          <c:w val="0.59525131233595796"/>
          <c:h val="0.75474518810148727"/>
        </c:manualLayout>
      </c:layout>
      <c:pie3DChart>
        <c:varyColors val="1"/>
        <c:ser>
          <c:idx val="0"/>
          <c:order val="0"/>
          <c:tx>
            <c:strRef>
              <c:f>Лист1!$A$63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8548434843385899E-2"/>
                  <c:y val="1.706036745406824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8634,0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</a:t>
                    </a:r>
                    <a:r>
                      <a:rPr lang="ru-RU"/>
                      <a:t>; </a:t>
                    </a:r>
                    <a:r>
                      <a:rPr lang="ru-RU" smtClean="0"/>
                      <a:t>292,5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2790,6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54103952217869E-2"/>
                  <c:y val="-4.34488918051910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5334,7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875040454442257E-4"/>
                  <c:y val="-0.131369203849518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5462,9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2872,0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764,2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Лист1!$B$63:$I$63</c:f>
              <c:numCache>
                <c:formatCode>General</c:formatCode>
                <c:ptCount val="8"/>
                <c:pt idx="0">
                  <c:v>8502.7999999999993</c:v>
                </c:pt>
                <c:pt idx="1">
                  <c:v>0</c:v>
                </c:pt>
                <c:pt idx="2">
                  <c:v>381</c:v>
                </c:pt>
                <c:pt idx="3">
                  <c:v>2120</c:v>
                </c:pt>
                <c:pt idx="4">
                  <c:v>4715</c:v>
                </c:pt>
                <c:pt idx="5">
                  <c:v>5381.8</c:v>
                </c:pt>
                <c:pt idx="6">
                  <c:v>2727.5</c:v>
                </c:pt>
                <c:pt idx="7">
                  <c:v>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0.4811</cdr:x>
      <cdr:y>0.76549</cdr:y>
    </cdr:from>
    <cdr:to>
      <cdr:x>0.80985</cdr:x>
      <cdr:y>0.79867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1" y="3295650"/>
          <a:ext cx="273367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0.67002</cdr:x>
      <cdr:y>0.0697</cdr:y>
    </cdr:from>
    <cdr:to>
      <cdr:x>0.95352</cdr:x>
      <cdr:y>0.24123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6658" y="409664"/>
          <a:ext cx="259228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202</a:t>
          </a:r>
          <a:r>
            <a:rPr lang="ru-RU" sz="1400" b="1" dirty="0"/>
            <a:t>2</a:t>
          </a:r>
          <a:r>
            <a:rPr lang="en-US" sz="1400" b="1" dirty="0" smtClean="0"/>
            <a:t> </a:t>
          </a:r>
          <a:r>
            <a:rPr lang="ru-RU" sz="1400" b="1" dirty="0" smtClean="0"/>
            <a:t>г.  </a:t>
          </a:r>
          <a:r>
            <a:rPr lang="en-US" sz="1400" b="1" dirty="0" smtClean="0"/>
            <a:t>-</a:t>
          </a:r>
          <a:r>
            <a:rPr lang="ru-RU" sz="1400" b="1" dirty="0" smtClean="0"/>
            <a:t> </a:t>
          </a:r>
          <a:r>
            <a:rPr lang="ru-RU" sz="1400" b="1" dirty="0" smtClean="0"/>
            <a:t>14660,3 </a:t>
          </a:r>
          <a:r>
            <a:rPr lang="ru-RU" sz="1400" b="1" dirty="0" smtClean="0"/>
            <a:t>тыс. руб.</a:t>
          </a:r>
        </a:p>
        <a:p xmlns:a="http://schemas.openxmlformats.org/drawingml/2006/main">
          <a:r>
            <a:rPr lang="ru-RU" sz="1400" b="1" dirty="0" smtClean="0"/>
            <a:t>2023 г.  - </a:t>
          </a:r>
          <a:r>
            <a:rPr lang="ru-RU" sz="1400" b="1" dirty="0" smtClean="0"/>
            <a:t>9619,2тыс</a:t>
          </a:r>
          <a:r>
            <a:rPr lang="ru-RU" sz="1400" b="1" dirty="0" smtClean="0"/>
            <a:t>. руб.</a:t>
          </a:r>
        </a:p>
        <a:p xmlns:a="http://schemas.openxmlformats.org/drawingml/2006/main">
          <a:r>
            <a:rPr lang="ru-RU" sz="1400" b="1" dirty="0" smtClean="0"/>
            <a:t>2024 г.  - </a:t>
          </a:r>
          <a:r>
            <a:rPr lang="ru-RU" sz="1400" b="1" dirty="0" smtClean="0"/>
            <a:t>10190,3тыс</a:t>
          </a:r>
          <a:r>
            <a:rPr lang="ru-RU" sz="1400" b="1" dirty="0" smtClean="0"/>
            <a:t>. руб.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cs\Администрация\2018\Презентация исполнение 2018 г\20170410_12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88" y="-1"/>
            <a:ext cx="4702211" cy="3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ultilisting.su/system/photos/entity/074/326/493/medium/img.jpg?1534834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41789" cy="3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wd-shop.ru/pok/9003/img_07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1" y="3291745"/>
            <a:ext cx="4469850" cy="35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223137"/>
            <a:ext cx="4896544" cy="370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iselnja_selo_coa.gif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3315744" y="4507906"/>
            <a:ext cx="1937176" cy="23245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66962" y="2506914"/>
            <a:ext cx="655838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ctr"/>
            <a:r>
              <a:rPr lang="ru-RU" altLang="ru-RU" sz="2400" b="1" dirty="0"/>
              <a:t>Бюджет муниципального образования «Кисельнинское сельское поселение» Волховского муниципального района </a:t>
            </a:r>
          </a:p>
          <a:p>
            <a:pPr marL="63500" algn="ctr"/>
            <a:r>
              <a:rPr lang="ru-RU" altLang="ru-RU" sz="2400" b="1" dirty="0"/>
              <a:t>на </a:t>
            </a:r>
            <a:r>
              <a:rPr lang="ru-RU" altLang="ru-RU" sz="2400" b="1" dirty="0" smtClean="0"/>
              <a:t>20</a:t>
            </a:r>
            <a:r>
              <a:rPr lang="en-US" altLang="ru-RU" sz="2400" b="1" dirty="0" smtClean="0"/>
              <a:t>2</a:t>
            </a:r>
            <a:r>
              <a:rPr lang="ru-RU" altLang="ru-RU" sz="2400" b="1" dirty="0" smtClean="0"/>
              <a:t>2 год</a:t>
            </a:r>
            <a:r>
              <a:rPr lang="en-US" altLang="ru-RU" sz="2400" b="1" dirty="0" smtClean="0"/>
              <a:t> и плановый </a:t>
            </a:r>
            <a:r>
              <a:rPr lang="en-US" altLang="ru-RU" sz="2400" b="1" dirty="0" err="1" smtClean="0"/>
              <a:t>период</a:t>
            </a:r>
            <a:r>
              <a:rPr lang="en-US" altLang="ru-RU" sz="2400" b="1" dirty="0" smtClean="0"/>
              <a:t> 202</a:t>
            </a:r>
            <a:r>
              <a:rPr lang="ru-RU" altLang="ru-RU" sz="2400" b="1" dirty="0" smtClean="0"/>
              <a:t>3</a:t>
            </a:r>
            <a:r>
              <a:rPr lang="en-US" altLang="ru-RU" sz="2400" b="1" dirty="0" smtClean="0"/>
              <a:t>-202</a:t>
            </a:r>
            <a:r>
              <a:rPr lang="ru-RU" altLang="ru-RU" sz="2400" b="1" dirty="0" smtClean="0"/>
              <a:t>4</a:t>
            </a:r>
            <a:r>
              <a:rPr lang="en-US" altLang="ru-RU" sz="2400" b="1" dirty="0" smtClean="0"/>
              <a:t> </a:t>
            </a:r>
            <a:r>
              <a:rPr lang="en-US" altLang="ru-RU" sz="2400" b="1" dirty="0" err="1" smtClean="0"/>
              <a:t>гг</a:t>
            </a:r>
            <a:r>
              <a:rPr lang="en-US" altLang="ru-RU" sz="2400" b="1" dirty="0" smtClean="0"/>
              <a:t>.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51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Содержание автомобильных дорог и дворовых территорий муниципального образования Кисельнинское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сельское поселение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- 2020 год - 900,0 тыс.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- 2021 год – 750,0 тыс.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- 2022 год – 800,0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13276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зимний период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28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дорог в летний период с подсыпкой</a:t>
            </a:r>
          </a:p>
        </p:txBody>
      </p:sp>
      <p:pic>
        <p:nvPicPr>
          <p:cNvPr id="6147" name="Picture 3" descr="C:\Users\User\Desktop\Новая папка (2)\d0b2-d180d18bd0b1d0b8d0bdd181d0bad0b5-d0b0d181d184d0b0d0bbd18cd182d0bed0b2d0bed0b9-d0bad180d0bed188d0bad0bed0b9-d0bfd0bed0b4d181d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3" y="2420888"/>
            <a:ext cx="5215035" cy="34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Новая папка (2)\d30eced8a543d1357293071bb511f2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1318"/>
            <a:ext cx="4499991" cy="33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kiselnja_selo_coa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0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34831"/>
            <a:ext cx="7934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Содержание,ремонт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дорог и дворовых территорий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Кисельнинское сельского поселения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2351,7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2424,6тыс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2504,6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Docs\Администрация\бюджет 2020-22\фото\20190713_104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3886" y="2037542"/>
            <a:ext cx="5119309" cy="4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ocs\Администрация\бюджет 2020-22\фото\20190713_105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4284" y="1988283"/>
            <a:ext cx="5095424" cy="46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kiselnja_selo_coa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09726" y="15192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области содержания мест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захоронения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«Кисельнинское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поселение»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53896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1216тыс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026" name="Picture 2" descr="C:\Users\User\Downloads\Рисунок ограждения кладбища 363000 руб. ул.Поселк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-18769"/>
            <a:ext cx="793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3-ОЗ «О содействии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участию населения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осуществлении местного самоуправления в иных формах на территории административного центра деревни Кисельня муниципального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«Кисельнинское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поселение»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User\AppData\Local\Temp\Rar$DIa0.477\20190821_190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64" y="2281436"/>
            <a:ext cx="45811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AppData\Local\Temp\Rar$DIa0.356\20190821_190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7435" y="2281436"/>
            <a:ext cx="45811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2524" y="1047223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1198,8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967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19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«Кисельнинское сельского поселение» </a:t>
            </a: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48794" y="516896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оплата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подачи электроэнергии по деревням МО Кисельнинское СП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прочие 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рамках уличного освещения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2500,0тыс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2290" name="Picture 2" descr="C:\Users\User\Desktop\Новая папка (2)\66329312-e1496759336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8600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Новая папка (2)\100370_bdbe615f887af0c2d2b9283d52540c9539cc0dd5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852936"/>
            <a:ext cx="428396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Новая папка (2)\BHNIftr_B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114"/>
            <a:ext cx="4860031" cy="21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15192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Создание условий для реализации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организацией культуры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предоставляемых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«Кисельнинское сельского поселение</a:t>
            </a: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C:\Users\User\Desktop\Новая папка (2)\n_3449_196145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635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5345" y="59911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6199,4тыс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учреждению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на выполнение муниципального задания, в том числе софинансирование  выплат стимулирующего характера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5282,8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5462,9тыс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3315" name="Picture 3" descr="C:\Users\User\Desktop\Новая папка (2)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48504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D2PZiUFPJ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37079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6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23667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на территории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 Кисельнинское 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09726" y="59911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10,0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распространение методических и информационных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материалов, проведение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 (круглые столы,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МП)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5" name="Содержимое 3" descr="DSC052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198109"/>
            <a:ext cx="4572000" cy="2658574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lum bright="30000" contrast="40000"/>
          </a:blip>
          <a:srcRect r="28017"/>
          <a:stretch>
            <a:fillRect/>
          </a:stretch>
        </p:blipFill>
        <p:spPr bwMode="auto">
          <a:xfrm>
            <a:off x="4572000" y="4179540"/>
            <a:ext cx="4571461" cy="26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Поддержка малого и среднего предпринимательства\2017год\Фотоотчеты\День предпринимателя 2017\IMG_1900.jpg"/>
          <p:cNvPicPr>
            <a:picLocks noChangeAspect="1" noChangeArrowheads="1"/>
          </p:cNvPicPr>
          <p:nvPr/>
        </p:nvPicPr>
        <p:blipFill>
          <a:blip r:embed="rId5"/>
          <a:srcRect t="12500" b="14999"/>
          <a:stretch>
            <a:fillRect/>
          </a:stretch>
        </p:blipFill>
        <p:spPr bwMode="auto">
          <a:xfrm>
            <a:off x="2256397" y="1922554"/>
            <a:ext cx="431958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0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34831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 и поддержание в постоянной готовности системы пожарной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безопасности МО Кисельнинское 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09726" y="599115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478,0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275,0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265,0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6386" name="Picture 2" descr="C:\Users\User\Desktop\Новая папка (2)\2683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31" y="2168775"/>
            <a:ext cx="3922969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6426"/>
            <a:ext cx="5994732" cy="244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8775"/>
            <a:ext cx="5198819" cy="2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94732" y="4610350"/>
            <a:ext cx="3160373" cy="2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51" y="3212976"/>
            <a:ext cx="8478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1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82815"/>
            <a:ext cx="403542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7862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Бюджет и его составные части</a:t>
            </a:r>
            <a:br>
              <a:rPr lang="ru-RU" sz="20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/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324" y="2636912"/>
            <a:ext cx="3826768" cy="216017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Доходы бюджета </a:t>
            </a:r>
            <a:r>
              <a:rPr lang="ru-RU" dirty="0" smtClean="0"/>
              <a:t>– поступающие в бюджет денежные средства          (налоговые, неналоговые, безвозмездные поступления)</a:t>
            </a:r>
            <a:endParaRPr lang="ru-RU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3429000"/>
            <a:ext cx="4038600" cy="226084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Расходы бюджета</a:t>
            </a:r>
            <a:r>
              <a:rPr lang="ru-RU" dirty="0" smtClean="0"/>
              <a:t> – выплачиваемые из бюджета денежные средства (культура, благоустройство, </a:t>
            </a:r>
            <a:r>
              <a:rPr lang="ru-RU" dirty="0" err="1" smtClean="0"/>
              <a:t>жкх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644008" y="1628800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624708" y="4300431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Рисунок 9" descr="kiselnja_selo_coa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883" y="13515"/>
            <a:ext cx="1937176" cy="232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2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«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е”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Волховского муниципального района на 20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 год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8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202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				                                    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79318"/>
              </p:ext>
            </p:extLst>
          </p:nvPr>
        </p:nvGraphicFramePr>
        <p:xfrm>
          <a:off x="395536" y="1340768"/>
          <a:ext cx="8208912" cy="497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459"/>
                <a:gridCol w="2127527"/>
                <a:gridCol w="1719545"/>
                <a:gridCol w="1930381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</a:t>
                      </a:r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ru-RU" sz="1600" u="none" strike="noStrike" dirty="0" smtClean="0">
                          <a:effectLst/>
                        </a:rPr>
                        <a:t>2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2023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2024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1.Доходы,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32202,6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27262,1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27555,9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в т. ч.: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</a:tr>
              <a:tr h="614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17542,3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17642,9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17365,9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14660,3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9619,2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10190,3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653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2.Расходы,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32202,6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27262,1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27555,9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</a:rPr>
                        <a:t>в т. ч. условно утвержденные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674,0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1355,00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7634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3. Дефицит (-), профицит (+)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738"/>
            <a:ext cx="8229600" cy="883982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собственных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Волховского муниципального района на 20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897959"/>
              </p:ext>
            </p:extLst>
          </p:nvPr>
        </p:nvGraphicFramePr>
        <p:xfrm>
          <a:off x="35496" y="764704"/>
          <a:ext cx="9108504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77147"/>
              </p:ext>
            </p:extLst>
          </p:nvPr>
        </p:nvGraphicFramePr>
        <p:xfrm>
          <a:off x="35494" y="5445224"/>
          <a:ext cx="8280922" cy="115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243"/>
                <a:gridCol w="1066083"/>
                <a:gridCol w="1203389"/>
                <a:gridCol w="1274175"/>
                <a:gridCol w="1274175"/>
                <a:gridCol w="1203389"/>
                <a:gridCol w="1768468"/>
              </a:tblGrid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1235,6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2351,7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8764,3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4338,2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782,4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1323,3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2424,6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8864,3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4370,8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589,9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1418,6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2504,6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8965,9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4406,4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23920" y="544522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17542,3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5877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17642,9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8424" y="62373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</a:t>
            </a:r>
            <a:r>
              <a:rPr lang="ru-RU" sz="1200" b="1" dirty="0" smtClean="0"/>
              <a:t>7365,6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724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» Волховского муниципального района на 20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175051"/>
              </p:ext>
            </p:extLst>
          </p:nvPr>
        </p:nvGraphicFramePr>
        <p:xfrm>
          <a:off x="1280" y="980728"/>
          <a:ext cx="9143999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998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«Кисельнинское сельское поселение» Волховского муниципального района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 год и плановый период 2023-2024 гг.</a:t>
            </a:r>
            <a:endParaRPr lang="ru-RU" sz="1600" dirty="0"/>
          </a:p>
        </p:txBody>
      </p:sp>
      <p:pic>
        <p:nvPicPr>
          <p:cNvPr id="5" name="Рисунок 4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98"/>
            <a:ext cx="1209726" cy="12358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333738"/>
              </p:ext>
            </p:extLst>
          </p:nvPr>
        </p:nvGraphicFramePr>
        <p:xfrm>
          <a:off x="-6269" y="764704"/>
          <a:ext cx="4506261" cy="330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375467"/>
              </p:ext>
            </p:extLst>
          </p:nvPr>
        </p:nvGraphicFramePr>
        <p:xfrm>
          <a:off x="4572000" y="1243854"/>
          <a:ext cx="4572000" cy="29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620891"/>
              </p:ext>
            </p:extLst>
          </p:nvPr>
        </p:nvGraphicFramePr>
        <p:xfrm>
          <a:off x="1619672" y="4114800"/>
          <a:ext cx="66247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0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394"/>
            <a:ext cx="9144000" cy="546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7853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борьбе с борщевиком «Сосновского» на территории МО Кисельнинское СП – (Софинансирование МБ)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638,2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250,0тыс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702,7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iselnja_selo_coa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3612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3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2)\fKChO8MUeq-54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500404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2)\ECVAzL2XYAAlg-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427984" cy="43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устройству уличного освещения в д. Голтово, д.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Гнилки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д. Пали, д. Кути, д. Нурма, д. Соловьево, д. Пески мрн. Полевой, д.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Выдрино в рамках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147-ОЗ «О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старостах сельских населенных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пунктов Ленинградской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области (Софинансирование МБ)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- 2020 год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- 50,0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 год – 55,0 тыс.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год 60,0 тыс. руб.</a:t>
            </a:r>
          </a:p>
          <a:p>
            <a:pPr marL="285750" indent="-285750" algn="ctr">
              <a:buFontTx/>
              <a:buChar char="-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опилу аварийных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деревьев, кустарников и удаление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сухостоя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79" y="4725144"/>
            <a:ext cx="3851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окосу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территории МО Кисельнинское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User\Desktop\Новая папка (2)\IMG-20190717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6" y="-4226"/>
            <a:ext cx="4735943" cy="4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2)\30172cba-b51a-4daa-a57a-f3826679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259"/>
            <a:ext cx="5292080" cy="47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18217</TotalTime>
  <Words>953</Words>
  <Application>Microsoft Office PowerPoint</Application>
  <PresentationFormat>Экран (4:3)</PresentationFormat>
  <Paragraphs>175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Бюджет и его составные части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vt:lpstr>
      <vt:lpstr>Основные параметры бюджета муниципального образования «Кисельнинское сельское поселение” Волховского муниципального района на 2022 год                                               и плановый период  2023-2024 гг.                                                                                              тыс. руб.</vt:lpstr>
      <vt:lpstr>Структура собственных доходов бюджета бюджета муниципального образования «Кисельнинское сельское поселение» Волховского муниципального района на 2022 год                                               и плановый период  2023-2024 гг.    (тыс. руб.)</vt:lpstr>
      <vt:lpstr>Безвозмездные поступления бюджета бюджета муниципального образования «Кисельнинское сельское поселение» Волховского муниципального района на 2022 год                                               и плановый период  2023-2024 гг.  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82</cp:revision>
  <dcterms:created xsi:type="dcterms:W3CDTF">2019-11-28T16:08:36Z</dcterms:created>
  <dcterms:modified xsi:type="dcterms:W3CDTF">2023-03-02T07:36:31Z</dcterms:modified>
</cp:coreProperties>
</file>