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6" r:id="rId5"/>
    <p:sldId id="267" r:id="rId6"/>
    <p:sldId id="277" r:id="rId7"/>
    <p:sldId id="262" r:id="rId8"/>
    <p:sldId id="264" r:id="rId9"/>
    <p:sldId id="268" r:id="rId10"/>
    <p:sldId id="269" r:id="rId11"/>
    <p:sldId id="272" r:id="rId12"/>
    <p:sldId id="274" r:id="rId13"/>
    <p:sldId id="275" r:id="rId14"/>
    <p:sldId id="276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9914447356094054E-2"/>
          <c:w val="0.93671661120201521"/>
          <c:h val="0.56818906466174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802469135802469E-2"/>
                  <c:y val="-4.494382022471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1235,6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80243253996485E-2"/>
                  <c:y val="-4.0873536428683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848593358470281E-2"/>
                  <c:y val="-2.09738481240632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8764,3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978751285611775E-7"/>
                  <c:y val="-3.89512245027259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4338,2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432098765432098E-3"/>
                  <c:y val="-3.53356956003256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1203789337963728E-3"/>
                  <c:y val="-3.14715740253157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Лист1!$B$3:$G$3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имущество (земельный налог и налог на имущество физических лиц) </c:v>
                </c:pt>
                <c:pt idx="3">
                  <c:v>Доходы от использования имущества (аренда земли и имущества, плата за наем жилых помещений) </c:v>
                </c:pt>
                <c:pt idx="4">
                  <c:v>Доходы от продажи материальных и нематериалных активов (продажа земли, имущества и плата за увеличение площади зем.уч.) </c:v>
                </c:pt>
                <c:pt idx="5">
                  <c:v>Проче неналоговые доходы, денежные взыскания (штрафы), Прочие доходы от компенсации затрат бюджетов поселений, ЕСН</c:v>
                </c:pt>
              </c:strCache>
            </c:strRef>
          </c:cat>
          <c:val>
            <c:numRef>
              <c:f>Лист1!$B$4:$G$4</c:f>
              <c:numCache>
                <c:formatCode>0.0</c:formatCode>
                <c:ptCount val="6"/>
                <c:pt idx="0">
                  <c:v>1464.4</c:v>
                </c:pt>
                <c:pt idx="1">
                  <c:v>3787.2</c:v>
                </c:pt>
                <c:pt idx="2">
                  <c:v>11583</c:v>
                </c:pt>
                <c:pt idx="3">
                  <c:v>39993.800000000003</c:v>
                </c:pt>
                <c:pt idx="4">
                  <c:v>418.8</c:v>
                </c:pt>
                <c:pt idx="5" formatCode="#,##0.00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1323,3</a:t>
                    </a:r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7720565309078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2424,6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8864,3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4370,8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589,9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88602826545391E-3"/>
                  <c:y val="1.05525660080660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Лист1!$B$3:$G$3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имущество (земельный налог и налог на имущество физических лиц) </c:v>
                </c:pt>
                <c:pt idx="3">
                  <c:v>Доходы от использования имущества (аренда земли и имущества, плата за наем жилых помещений) </c:v>
                </c:pt>
                <c:pt idx="4">
                  <c:v>Доходы от продажи материальных и нематериалных активов (продажа земли, имущества и плата за увеличение площади зем.уч.) </c:v>
                </c:pt>
                <c:pt idx="5">
                  <c:v>Проче неналоговые доходы, денежные взыскания (штрафы), Прочие доходы от компенсации затрат бюджетов поселений, ЕСН</c:v>
                </c:pt>
              </c:strCache>
            </c:strRef>
          </c:cat>
          <c:val>
            <c:numRef>
              <c:f>Лист1!$B$5:$G$5</c:f>
              <c:numCache>
                <c:formatCode>0.0</c:formatCode>
                <c:ptCount val="6"/>
                <c:pt idx="0">
                  <c:v>1566.9</c:v>
                </c:pt>
                <c:pt idx="1">
                  <c:v>3946.2</c:v>
                </c:pt>
                <c:pt idx="2">
                  <c:v>11617</c:v>
                </c:pt>
                <c:pt idx="3">
                  <c:v>4009.4</c:v>
                </c:pt>
                <c:pt idx="4">
                  <c:v>406.2</c:v>
                </c:pt>
                <c:pt idx="5" formatCode="#,##0.00">
                  <c:v>70</c:v>
                </c:pt>
              </c:numCache>
            </c:numRef>
          </c:val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728395061728392E-3"/>
                  <c:y val="-2.09737827715356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1418,6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061728395061727E-2"/>
                  <c:y val="-1.19850187265917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2504,6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95047090060014E-2"/>
                  <c:y val="1.51126039806854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8965,9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234567901234566E-2"/>
                  <c:y val="-2.99625468164794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4406,4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604938271604937E-2"/>
                  <c:y val="-3.76914086403473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493827160493825E-2"/>
                  <c:y val="-2.82685564802606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Лист1!$B$3:$G$3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имущество (земельный налог и налог на имущество физических лиц) </c:v>
                </c:pt>
                <c:pt idx="3">
                  <c:v>Доходы от использования имущества (аренда земли и имущества, плата за наем жилых помещений) </c:v>
                </c:pt>
                <c:pt idx="4">
                  <c:v>Доходы от продажи материальных и нематериалных активов (продажа земли, имущества и плата за увеличение площади зем.уч.) </c:v>
                </c:pt>
                <c:pt idx="5">
                  <c:v>Проче неналоговые доходы, денежные взыскания (штрафы), Прочие доходы от компенсации затрат бюджетов поселений, ЕСН</c:v>
                </c:pt>
              </c:strCache>
            </c:strRef>
          </c:cat>
          <c:val>
            <c:numRef>
              <c:f>Лист1!$B$6:$G$6</c:f>
              <c:numCache>
                <c:formatCode>0.0</c:formatCode>
                <c:ptCount val="6"/>
                <c:pt idx="0">
                  <c:v>1676.5</c:v>
                </c:pt>
                <c:pt idx="1">
                  <c:v>4131.7</c:v>
                </c:pt>
                <c:pt idx="2">
                  <c:v>11653</c:v>
                </c:pt>
                <c:pt idx="3">
                  <c:v>4065</c:v>
                </c:pt>
                <c:pt idx="4">
                  <c:v>394.1</c:v>
                </c:pt>
                <c:pt idx="5" formatCode="#,##0.00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233216"/>
        <c:axId val="148379520"/>
        <c:axId val="0"/>
      </c:bar3DChart>
      <c:catAx>
        <c:axId val="106233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 i="0" baseline="0"/>
            </a:pPr>
            <a:endParaRPr lang="ru-RU"/>
          </a:p>
        </c:txPr>
        <c:crossAx val="148379520"/>
        <c:crosses val="autoZero"/>
        <c:auto val="1"/>
        <c:lblAlgn val="ctr"/>
        <c:lblOffset val="100"/>
        <c:noMultiLvlLbl val="0"/>
      </c:catAx>
      <c:valAx>
        <c:axId val="14837952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06233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950521402856058"/>
          <c:y val="0.52125417662461215"/>
          <c:w val="5.6311881731621348E-2"/>
          <c:h val="0.15271411789999781"/>
        </c:manualLayout>
      </c:layout>
      <c:overlay val="0"/>
      <c:txPr>
        <a:bodyPr/>
        <a:lstStyle/>
        <a:p>
          <a:pPr>
            <a:defRPr sz="11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281719847082226"/>
          <c:y val="4.3217329400442928E-2"/>
          <c:w val="0.45053384192189871"/>
          <c:h val="0.9524609376595127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Лист1!$A$47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33333697871139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</a:t>
                    </a:r>
                    <a:r>
                      <a:rPr lang="ru-RU" dirty="0" smtClean="0"/>
                      <a:t>2026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smtClean="0"/>
                      <a:t>года </a:t>
                    </a:r>
                    <a:r>
                      <a:rPr lang="ru-RU" baseline="0" dirty="0" smtClean="0"/>
                      <a:t>4535,6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77779448576055E-2"/>
                  <c:y val="-2.160866470022146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</a:t>
                    </a:r>
                    <a:r>
                      <a:rPr lang="ru-RU" dirty="0" smtClean="0"/>
                      <a:t>2026 </a:t>
                    </a:r>
                    <a:r>
                      <a:rPr lang="ru-RU" dirty="0" smtClean="0"/>
                      <a:t>года </a:t>
                    </a:r>
                    <a:r>
                      <a:rPr lang="ru-RU" dirty="0" smtClean="0"/>
                      <a:t>1193,4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55557530135338E-2"/>
                  <c:y val="6.482599410066438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</a:t>
                    </a:r>
                    <a:r>
                      <a:rPr lang="ru-RU" dirty="0" smtClean="0"/>
                      <a:t>2025 </a:t>
                    </a:r>
                    <a:r>
                      <a:rPr lang="ru-RU" baseline="0" dirty="0" smtClean="0"/>
                      <a:t>года </a:t>
                    </a:r>
                    <a:r>
                      <a:rPr lang="ru-RU" dirty="0" smtClean="0"/>
                      <a:t>406,20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90407796414E-2"/>
                  <c:y val="8.6434658800885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Лист1!$B$46:$E$46</c:f>
              <c:strCache>
                <c:ptCount val="4"/>
                <c:pt idx="0">
                  <c:v>Дотация бюджетам поселений на выравнивание бюджетной обеспеченности( ОФФП)</c:v>
                </c:pt>
                <c:pt idx="1">
                  <c:v>Дотация бюджетам поселений на выравнивание бюджетной обеспеченности( РФФП)</c:v>
                </c:pt>
                <c:pt idx="2">
                  <c:v>Субвенции бюджетам поселений на осуществление первичного воинского учета на территориях, где отсутствуют военные комиссариаты</c:v>
                </c:pt>
                <c:pt idx="3">
                  <c:v>Субвенции бюджетам сельских поселений на выполнение передаваемых полномочий субъектов Российской Федерации</c:v>
                </c:pt>
              </c:strCache>
            </c:strRef>
          </c:cat>
          <c:val>
            <c:numRef>
              <c:f>Лист1!$B$47:$E$47</c:f>
              <c:numCache>
                <c:formatCode>0.0</c:formatCode>
                <c:ptCount val="4"/>
                <c:pt idx="0">
                  <c:v>4811.5</c:v>
                </c:pt>
                <c:pt idx="1">
                  <c:v>1340.2</c:v>
                </c:pt>
                <c:pt idx="2" formatCode="General">
                  <c:v>281.39999999999998</c:v>
                </c:pt>
                <c:pt idx="3" formatCode="General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Лист1!$A$48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5126065290155024E-2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i="0" baseline="0" dirty="0" smtClean="0"/>
                      <a:t>План </a:t>
                    </a:r>
                    <a:r>
                      <a:rPr lang="ru-RU" sz="1300" b="1" i="0" baseline="0" dirty="0" smtClean="0"/>
                      <a:t>2025года 6852,2</a:t>
                    </a:r>
                    <a:endParaRPr lang="en-US" sz="13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61631185652E-3"/>
                  <c:y val="-8.6434658800885848E-3"/>
                </c:manualLayout>
              </c:layout>
              <c:tx>
                <c:rich>
                  <a:bodyPr/>
                  <a:lstStyle/>
                  <a:p>
                    <a:r>
                      <a:rPr lang="ru-RU" sz="1300" baseline="0" dirty="0" smtClean="0"/>
                      <a:t>План </a:t>
                    </a:r>
                    <a:r>
                      <a:rPr lang="ru-RU" sz="1300" baseline="0" dirty="0" smtClean="0"/>
                      <a:t>2025 </a:t>
                    </a:r>
                    <a:r>
                      <a:rPr lang="ru-RU" sz="1300" baseline="0" dirty="0" smtClean="0"/>
                      <a:t>года </a:t>
                    </a:r>
                    <a:r>
                      <a:rPr lang="ru-RU" sz="1300" baseline="0" dirty="0" smtClean="0"/>
                      <a:t>3000,5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222232854574896E-3"/>
                  <c:y val="-1.51260652901550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</a:t>
                    </a:r>
                    <a:r>
                      <a:rPr lang="ru-RU" dirty="0" smtClean="0"/>
                      <a:t>2024 </a:t>
                    </a:r>
                    <a:r>
                      <a:rPr lang="ru-RU" dirty="0" smtClean="0"/>
                      <a:t>года </a:t>
                    </a:r>
                    <a:r>
                      <a:rPr lang="ru-RU" dirty="0" smtClean="0"/>
                      <a:t>418,8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Лист1!$B$46:$E$46</c:f>
              <c:strCache>
                <c:ptCount val="4"/>
                <c:pt idx="0">
                  <c:v>Дотация бюджетам поселений на выравнивание бюджетной обеспеченности( ОФФП)</c:v>
                </c:pt>
                <c:pt idx="1">
                  <c:v>Дотация бюджетам поселений на выравнивание бюджетной обеспеченности( РФФП)</c:v>
                </c:pt>
                <c:pt idx="2">
                  <c:v>Субвенции бюджетам поселений на осуществление первичного воинского учета на территориях, где отсутствуют военные комиссариаты</c:v>
                </c:pt>
                <c:pt idx="3">
                  <c:v>Субвенции бюджетам сельских поселений на выполнение передаваемых полномочий субъектов Российской Федерации</c:v>
                </c:pt>
              </c:strCache>
            </c:strRef>
          </c:cat>
          <c:val>
            <c:numRef>
              <c:f>Лист1!$B$48:$E$48</c:f>
              <c:numCache>
                <c:formatCode>0.0</c:formatCode>
                <c:ptCount val="4"/>
                <c:pt idx="0">
                  <c:v>5013.1000000000004</c:v>
                </c:pt>
                <c:pt idx="1">
                  <c:v>1342.2</c:v>
                </c:pt>
                <c:pt idx="2" formatCode="General">
                  <c:v>291.5</c:v>
                </c:pt>
                <c:pt idx="3" formatCode="General">
                  <c:v>3.5</c:v>
                </c:pt>
              </c:numCache>
            </c:numRef>
          </c:val>
        </c:ser>
        <c:ser>
          <c:idx val="2"/>
          <c:order val="2"/>
          <c:tx>
            <c:strRef>
              <c:f>Лист1!$A$49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819014891179842E-3"/>
                  <c:y val="-5.01474926253687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</a:t>
                    </a:r>
                    <a:r>
                      <a:rPr lang="ru-RU" dirty="0" smtClean="0"/>
                      <a:t>2024 </a:t>
                    </a:r>
                    <a:r>
                      <a:rPr lang="ru-RU" dirty="0" smtClean="0"/>
                      <a:t>года </a:t>
                    </a:r>
                    <a:r>
                      <a:rPr lang="ru-RU" dirty="0" smtClean="0"/>
                      <a:t>6443,1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44445203898207E-3"/>
                  <c:y val="-1.16286944010758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</a:t>
                    </a:r>
                    <a:r>
                      <a:rPr lang="ru-RU" dirty="0" smtClean="0"/>
                      <a:t>2024 </a:t>
                    </a:r>
                    <a:r>
                      <a:rPr lang="ru-RU" dirty="0" smtClean="0"/>
                      <a:t>года </a:t>
                    </a:r>
                    <a:r>
                      <a:rPr lang="ru-RU" dirty="0" smtClean="0"/>
                      <a:t>2988,8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888893141829958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745704467353952E-2"/>
                  <c:y val="-2.0648967551622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Лист1!$B$46:$E$46</c:f>
              <c:strCache>
                <c:ptCount val="4"/>
                <c:pt idx="0">
                  <c:v>Дотация бюджетам поселений на выравнивание бюджетной обеспеченности( ОФФП)</c:v>
                </c:pt>
                <c:pt idx="1">
                  <c:v>Дотация бюджетам поселений на выравнивание бюджетной обеспеченности( РФФП)</c:v>
                </c:pt>
                <c:pt idx="2">
                  <c:v>Субвенции бюджетам поселений на осуществление первичного воинского учета на территориях, где отсутствуют военные комиссариаты</c:v>
                </c:pt>
                <c:pt idx="3">
                  <c:v>Субвенции бюджетам сельских поселений на выполнение передаваемых полномочий субъектов Российской Федерации</c:v>
                </c:pt>
              </c:strCache>
            </c:strRef>
          </c:cat>
          <c:val>
            <c:numRef>
              <c:f>Лист1!$B$49:$E$49</c:f>
              <c:numCache>
                <c:formatCode>0.0</c:formatCode>
                <c:ptCount val="4"/>
                <c:pt idx="0">
                  <c:v>5315.4</c:v>
                </c:pt>
                <c:pt idx="1">
                  <c:v>1368</c:v>
                </c:pt>
                <c:pt idx="2" formatCode="General">
                  <c:v>0</c:v>
                </c:pt>
                <c:pt idx="3" formatCode="General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cylinder"/>
        <c:axId val="54213248"/>
        <c:axId val="54232960"/>
        <c:axId val="0"/>
      </c:bar3DChart>
      <c:catAx>
        <c:axId val="542132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54232960"/>
        <c:crosses val="autoZero"/>
        <c:auto val="1"/>
        <c:lblAlgn val="ctr"/>
        <c:lblOffset val="100"/>
        <c:noMultiLvlLbl val="0"/>
      </c:catAx>
      <c:valAx>
        <c:axId val="54232960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54213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974004152887591"/>
          <c:y val="0.43745686774408266"/>
          <c:w val="5.1926624226446214E-2"/>
          <c:h val="0.12508609436486859"/>
        </c:manualLayout>
      </c:layout>
      <c:overlay val="0"/>
      <c:txPr>
        <a:bodyPr/>
        <a:lstStyle/>
        <a:p>
          <a:pPr>
            <a:defRPr sz="11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 smtClean="0">
                <a:solidFill>
                  <a:schemeClr val="bg1"/>
                </a:solidFill>
              </a:rPr>
              <a:t>2024</a:t>
            </a:r>
            <a:endParaRPr lang="en-US" baseline="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9872970074303279"/>
          <c:y val="0.58864283760322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Лист1!$A$61</c:f>
              <c:strCache>
                <c:ptCount val="1"/>
                <c:pt idx="0">
                  <c:v>2023</c:v>
                </c:pt>
              </c:strCache>
            </c:strRef>
          </c:tx>
          <c:explosion val="60"/>
          <c:dPt>
            <c:idx val="0"/>
            <c:bubble3D val="0"/>
            <c:explosion val="33"/>
          </c:dPt>
          <c:dPt>
            <c:idx val="3"/>
            <c:bubble3D val="0"/>
            <c:explosion val="34"/>
          </c:dPt>
          <c:dPt>
            <c:idx val="4"/>
            <c:bubble3D val="0"/>
            <c:explosion val="29"/>
          </c:dPt>
          <c:dLbls>
            <c:dLbl>
              <c:idx val="0"/>
              <c:layout>
                <c:manualLayout>
                  <c:x val="-0.10173923974663628"/>
                  <c:y val="-3.71471164801515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7978,2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79432005557132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297,4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8000097322810718E-3"/>
                  <c:y val="1.80476542896464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505,5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274861575927366E-2"/>
                  <c:y val="2.99304782848018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3550,0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909161320670555E-2"/>
                  <c:y val="4.386875061156025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 </a:t>
                    </a:r>
                    <a:r>
                      <a:rPr lang="ru-RU" dirty="0"/>
                      <a:t>коммунальное хозяйство ; </a:t>
                    </a:r>
                    <a:r>
                      <a:rPr lang="ru-RU" dirty="0" smtClean="0"/>
                      <a:t>10267,1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022927632379295E-3"/>
                  <c:y val="-2.372353932146878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 ,  </a:t>
                    </a:r>
                    <a:r>
                      <a:rPr lang="ru-RU" dirty="0" smtClean="0"/>
                      <a:t>кинематография </a:t>
                    </a:r>
                    <a:r>
                      <a:rPr lang="ru-RU" dirty="0" smtClean="0"/>
                      <a:t>22257,9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/>
                      <a:t>Социальная политика</a:t>
                    </a:r>
                    <a:r>
                      <a:rPr lang="ru-RU"/>
                      <a:t>; </a:t>
                    </a:r>
                    <a:r>
                      <a:rPr lang="ru-RU" smtClean="0"/>
                      <a:t>2609,0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</a:t>
                    </a:r>
                    <a:r>
                      <a:rPr lang="ru-RU"/>
                      <a:t>; </a:t>
                    </a:r>
                    <a:r>
                      <a:rPr lang="ru-RU" smtClean="0"/>
                      <a:t>746,0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Лист1!$B$60:$I$60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 </c:v>
                </c:pt>
                <c:pt idx="5">
                  <c:v>Культура 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Лист1!$B$61:$I$61</c:f>
              <c:numCache>
                <c:formatCode>General</c:formatCode>
                <c:ptCount val="8"/>
                <c:pt idx="0">
                  <c:v>8338.2999999999993</c:v>
                </c:pt>
                <c:pt idx="1">
                  <c:v>0</c:v>
                </c:pt>
                <c:pt idx="2">
                  <c:v>192.5</c:v>
                </c:pt>
                <c:pt idx="3">
                  <c:v>2565</c:v>
                </c:pt>
                <c:pt idx="4">
                  <c:v>17830.2</c:v>
                </c:pt>
                <c:pt idx="5">
                  <c:v>4874.2</c:v>
                </c:pt>
                <c:pt idx="6">
                  <c:v>2757.9</c:v>
                </c:pt>
                <c:pt idx="7">
                  <c:v>834.2</c:v>
                </c:pt>
              </c:numCache>
            </c:numRef>
          </c:val>
        </c:ser>
        <c:ser>
          <c:idx val="1"/>
          <c:order val="1"/>
          <c:tx>
            <c:strRef>
              <c:f>Лист1!$A$62</c:f>
              <c:strCache>
                <c:ptCount val="1"/>
                <c:pt idx="0">
                  <c:v>2024</c:v>
                </c:pt>
              </c:strCache>
            </c:strRef>
          </c:tx>
          <c:explosion val="25"/>
          <c:cat>
            <c:strRef>
              <c:f>Лист1!$B$60:$I$60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 </c:v>
                </c:pt>
                <c:pt idx="5">
                  <c:v>Культура 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Лист1!$B$62:$I$62</c:f>
              <c:numCache>
                <c:formatCode>General</c:formatCode>
                <c:ptCount val="8"/>
                <c:pt idx="0">
                  <c:v>7750</c:v>
                </c:pt>
                <c:pt idx="1">
                  <c:v>299.60000000000002</c:v>
                </c:pt>
                <c:pt idx="2">
                  <c:v>179.4</c:v>
                </c:pt>
                <c:pt idx="3">
                  <c:v>2270</c:v>
                </c:pt>
                <c:pt idx="4">
                  <c:v>9321.2999999999993</c:v>
                </c:pt>
                <c:pt idx="5">
                  <c:v>5211.8999999999996</c:v>
                </c:pt>
                <c:pt idx="6">
                  <c:v>3056.1</c:v>
                </c:pt>
                <c:pt idx="7">
                  <c:v>915.9</c:v>
                </c:pt>
              </c:numCache>
            </c:numRef>
          </c:val>
        </c:ser>
        <c:ser>
          <c:idx val="2"/>
          <c:order val="2"/>
          <c:tx>
            <c:strRef>
              <c:f>Лист1!$A$63</c:f>
              <c:strCache>
                <c:ptCount val="1"/>
                <c:pt idx="0">
                  <c:v>2025</c:v>
                </c:pt>
              </c:strCache>
            </c:strRef>
          </c:tx>
          <c:explosion val="25"/>
          <c:cat>
            <c:strRef>
              <c:f>Лист1!$B$60:$I$60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 </c:v>
                </c:pt>
                <c:pt idx="5">
                  <c:v>Культура 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Лист1!$B$63:$I$63</c:f>
              <c:numCache>
                <c:formatCode>General</c:formatCode>
                <c:ptCount val="8"/>
                <c:pt idx="0">
                  <c:v>7596.5</c:v>
                </c:pt>
                <c:pt idx="1">
                  <c:v>309.89999999999998</c:v>
                </c:pt>
                <c:pt idx="2">
                  <c:v>234.52</c:v>
                </c:pt>
                <c:pt idx="3">
                  <c:v>2120</c:v>
                </c:pt>
                <c:pt idx="4">
                  <c:v>3302.1</c:v>
                </c:pt>
                <c:pt idx="5">
                  <c:v>5385.2</c:v>
                </c:pt>
                <c:pt idx="6">
                  <c:v>3304.3</c:v>
                </c:pt>
                <c:pt idx="7">
                  <c:v>920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2025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6319444444444443"/>
          <c:y val="0.61111111111111116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Лист1!$A$62</c:f>
              <c:strCache>
                <c:ptCount val="1"/>
                <c:pt idx="0">
                  <c:v>2021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6.3216863517060365E-2"/>
                  <c:y val="-4.43404555585195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8024,9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444444444444447E-4"/>
                  <c:y val="-0.236071741032370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297,4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</a:t>
                    </a:r>
                    <a:r>
                      <a:rPr lang="ru-RU"/>
                      <a:t>; </a:t>
                    </a:r>
                    <a:r>
                      <a:rPr lang="ru-RU" smtClean="0"/>
                      <a:t>302,5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362778871391076"/>
                  <c:y val="1.69102220998373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2710,6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299956255468067E-2"/>
                  <c:y val="-4.45356211653142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6402,3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/>
                      <a:t>Культура ,  кинематография; </a:t>
                    </a:r>
                    <a:r>
                      <a:rPr lang="ru-RU" dirty="0" smtClean="0"/>
                      <a:t>37576,7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/>
                      <a:t>Социальная политика</a:t>
                    </a:r>
                    <a:r>
                      <a:rPr lang="ru-RU"/>
                      <a:t>; </a:t>
                    </a:r>
                    <a:r>
                      <a:rPr lang="ru-RU" smtClean="0"/>
                      <a:t>2713,0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</a:t>
                    </a:r>
                    <a:r>
                      <a:rPr lang="ru-RU"/>
                      <a:t>; </a:t>
                    </a:r>
                    <a:r>
                      <a:rPr lang="ru-RU" smtClean="0"/>
                      <a:t>754,6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Лист1!$B$60:$I$61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 </c:v>
                </c:pt>
                <c:pt idx="5">
                  <c:v>Культура 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Лист1!$B$62:$I$62</c:f>
              <c:numCache>
                <c:formatCode>General</c:formatCode>
                <c:ptCount val="8"/>
                <c:pt idx="0">
                  <c:v>8288.5</c:v>
                </c:pt>
                <c:pt idx="1">
                  <c:v>291.5</c:v>
                </c:pt>
                <c:pt idx="2">
                  <c:v>438</c:v>
                </c:pt>
                <c:pt idx="3">
                  <c:v>2270</c:v>
                </c:pt>
                <c:pt idx="4">
                  <c:v>5356.4</c:v>
                </c:pt>
                <c:pt idx="5">
                  <c:v>4951</c:v>
                </c:pt>
                <c:pt idx="6">
                  <c:v>2624.5</c:v>
                </c:pt>
                <c:pt idx="7">
                  <c:v>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2026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1740202175603676"/>
          <c:y val="0.6388888888888888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5E-2"/>
          <c:y val="0.2452548118985127"/>
          <c:w val="0.59525131233595796"/>
          <c:h val="0.75474518810148727"/>
        </c:manualLayout>
      </c:layout>
      <c:pie3DChart>
        <c:varyColors val="1"/>
        <c:ser>
          <c:idx val="0"/>
          <c:order val="0"/>
          <c:tx>
            <c:strRef>
              <c:f>Лист1!$A$63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8548434843385899E-2"/>
                  <c:y val="1.7060367454068242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8634,0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</a:t>
                    </a:r>
                    <a:r>
                      <a:rPr lang="ru-RU"/>
                      <a:t>; </a:t>
                    </a:r>
                    <a:r>
                      <a:rPr lang="ru-RU" smtClean="0"/>
                      <a:t>292,5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</a:t>
                    </a:r>
                    <a:r>
                      <a:rPr lang="ru-RU"/>
                      <a:t>; </a:t>
                    </a:r>
                    <a:r>
                      <a:rPr lang="ru-RU" smtClean="0"/>
                      <a:t>2790,6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154103952217869E-2"/>
                  <c:y val="-4.34488918051910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5334,7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882587925013165E-4"/>
                  <c:y val="-0.135998833479148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6709,5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/>
                      <a:t>Социальная политика</a:t>
                    </a:r>
                    <a:r>
                      <a:rPr lang="ru-RU"/>
                      <a:t>; </a:t>
                    </a:r>
                    <a:r>
                      <a:rPr lang="ru-RU" smtClean="0"/>
                      <a:t>2872,0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</a:t>
                    </a:r>
                    <a:r>
                      <a:rPr lang="ru-RU"/>
                      <a:t>; </a:t>
                    </a:r>
                    <a:r>
                      <a:rPr lang="ru-RU" smtClean="0"/>
                      <a:t>764,2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Лист1!$B$60:$I$62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 </c:v>
                </c:pt>
                <c:pt idx="5">
                  <c:v>Культура 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Лист1!$B$63:$I$63</c:f>
              <c:numCache>
                <c:formatCode>General</c:formatCode>
                <c:ptCount val="8"/>
                <c:pt idx="0">
                  <c:v>8502.7999999999993</c:v>
                </c:pt>
                <c:pt idx="1">
                  <c:v>0</c:v>
                </c:pt>
                <c:pt idx="2">
                  <c:v>381</c:v>
                </c:pt>
                <c:pt idx="3">
                  <c:v>2120</c:v>
                </c:pt>
                <c:pt idx="4">
                  <c:v>4715</c:v>
                </c:pt>
                <c:pt idx="5">
                  <c:v>5381.8</c:v>
                </c:pt>
                <c:pt idx="6">
                  <c:v>2727.5</c:v>
                </c:pt>
                <c:pt idx="7">
                  <c:v>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0.4811</cdr:x>
      <cdr:y>0.76549</cdr:y>
    </cdr:from>
    <cdr:to>
      <cdr:x>0.80985</cdr:x>
      <cdr:y>0.79867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0501" y="3295650"/>
          <a:ext cx="2733675" cy="142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0.67002</cdr:x>
      <cdr:y>0.0697</cdr:y>
    </cdr:from>
    <cdr:to>
      <cdr:x>0.95352</cdr:x>
      <cdr:y>0.24123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26658" y="409664"/>
          <a:ext cx="2592288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202</a:t>
          </a:r>
          <a:r>
            <a:rPr lang="ru-RU" sz="1400" b="1" dirty="0" smtClean="0"/>
            <a:t>4</a:t>
          </a:r>
          <a:r>
            <a:rPr lang="en-US" sz="1400" b="1" dirty="0" smtClean="0"/>
            <a:t> </a:t>
          </a:r>
          <a:r>
            <a:rPr lang="ru-RU" sz="1400" b="1" dirty="0" smtClean="0"/>
            <a:t>г.  </a:t>
          </a:r>
          <a:r>
            <a:rPr lang="en-US" sz="1400" b="1" dirty="0" smtClean="0"/>
            <a:t>-</a:t>
          </a:r>
          <a:r>
            <a:rPr lang="ru-RU" sz="1400" b="1" dirty="0" smtClean="0"/>
            <a:t> </a:t>
          </a:r>
          <a:r>
            <a:rPr lang="ru-RU" sz="1400" b="1" dirty="0" smtClean="0"/>
            <a:t>44741,7 </a:t>
          </a:r>
          <a:r>
            <a:rPr lang="ru-RU" sz="1400" b="1" dirty="0" smtClean="0"/>
            <a:t>тыс. руб.</a:t>
          </a:r>
        </a:p>
        <a:p xmlns:a="http://schemas.openxmlformats.org/drawingml/2006/main">
          <a:r>
            <a:rPr lang="ru-RU" sz="1400" b="1" dirty="0" smtClean="0"/>
            <a:t>2025 </a:t>
          </a:r>
          <a:r>
            <a:rPr lang="ru-RU" sz="1400" b="1" dirty="0" smtClean="0"/>
            <a:t>г.  - </a:t>
          </a:r>
          <a:r>
            <a:rPr lang="ru-RU" sz="1400" b="1" dirty="0" smtClean="0"/>
            <a:t>43071,8тыс</a:t>
          </a:r>
          <a:r>
            <a:rPr lang="ru-RU" sz="1400" b="1" dirty="0" smtClean="0"/>
            <a:t>. руб.</a:t>
          </a:r>
        </a:p>
        <a:p xmlns:a="http://schemas.openxmlformats.org/drawingml/2006/main">
          <a:r>
            <a:rPr lang="ru-RU" sz="1400" b="1" dirty="0" smtClean="0"/>
            <a:t>2026 </a:t>
          </a:r>
          <a:r>
            <a:rPr lang="ru-RU" sz="1400" b="1" dirty="0" smtClean="0"/>
            <a:t>г.  - </a:t>
          </a:r>
          <a:r>
            <a:rPr lang="ru-RU" sz="1400" b="1" dirty="0" smtClean="0"/>
            <a:t>6999,3тыс</a:t>
          </a:r>
          <a:r>
            <a:rPr lang="ru-RU" sz="1400" b="1" dirty="0" smtClean="0"/>
            <a:t>. руб.</a:t>
          </a:r>
          <a:endParaRPr lang="ru-RU" sz="1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ocs\Администрация\2018\Презентация исполнение 2018 г\20170410_121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88" y="-1"/>
            <a:ext cx="4702211" cy="32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multilisting.su/system/photos/entity/074/326/493/medium/img.jpg?15348340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41789" cy="32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wd-shop.ru/pok/9003/img_07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61" y="3291745"/>
            <a:ext cx="4469850" cy="355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223137"/>
            <a:ext cx="4896544" cy="370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iselnja_selo_coa.gif"/>
          <p:cNvPicPr>
            <a:picLocks noGrp="1" noChangeAspect="1"/>
          </p:cNvPicPr>
          <p:nvPr isPhoto="1"/>
        </p:nvPicPr>
        <p:blipFill>
          <a:blip r:embed="rId6">
            <a:lum/>
          </a:blip>
          <a:stretch>
            <a:fillRect/>
          </a:stretch>
        </p:blipFill>
        <p:spPr>
          <a:xfrm>
            <a:off x="3315744" y="4507906"/>
            <a:ext cx="1937176" cy="23245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266962" y="2506914"/>
            <a:ext cx="6558388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algn="ctr"/>
            <a:r>
              <a:rPr lang="ru-RU" altLang="ru-RU" sz="2400" b="1" dirty="0"/>
              <a:t>Бюджет </a:t>
            </a:r>
            <a:r>
              <a:rPr lang="ru-RU" altLang="ru-RU" sz="2400" b="1" dirty="0" smtClean="0"/>
              <a:t>муниципального образования «Кисельнинское </a:t>
            </a:r>
            <a:r>
              <a:rPr lang="ru-RU" altLang="ru-RU" sz="2400" b="1" dirty="0"/>
              <a:t>сельское поселение» Волховского муниципального района </a:t>
            </a:r>
          </a:p>
          <a:p>
            <a:pPr marL="63500" algn="ctr"/>
            <a:r>
              <a:rPr lang="ru-RU" altLang="ru-RU" sz="2400" b="1" dirty="0"/>
              <a:t>на </a:t>
            </a:r>
            <a:r>
              <a:rPr lang="ru-RU" altLang="ru-RU" sz="2400" b="1" dirty="0" smtClean="0"/>
              <a:t>20</a:t>
            </a:r>
            <a:r>
              <a:rPr lang="en-US" altLang="ru-RU" sz="2400" b="1" dirty="0" smtClean="0"/>
              <a:t>2</a:t>
            </a:r>
            <a:r>
              <a:rPr lang="ru-RU" altLang="ru-RU" sz="2400" b="1" dirty="0"/>
              <a:t>4</a:t>
            </a:r>
            <a:r>
              <a:rPr lang="ru-RU" altLang="ru-RU" sz="2400" b="1" dirty="0" smtClean="0"/>
              <a:t>год</a:t>
            </a:r>
            <a:r>
              <a:rPr lang="en-US" altLang="ru-RU" sz="2400" b="1" dirty="0" smtClean="0"/>
              <a:t> </a:t>
            </a:r>
            <a:r>
              <a:rPr lang="en-US" altLang="ru-RU" sz="2400" b="1" dirty="0" smtClean="0"/>
              <a:t>и плановый </a:t>
            </a:r>
            <a:r>
              <a:rPr lang="en-US" altLang="ru-RU" sz="2400" b="1" dirty="0" err="1" smtClean="0"/>
              <a:t>период</a:t>
            </a:r>
            <a:r>
              <a:rPr lang="en-US" altLang="ru-RU" sz="2400" b="1" dirty="0" smtClean="0"/>
              <a:t> </a:t>
            </a:r>
            <a:r>
              <a:rPr lang="en-US" altLang="ru-RU" sz="2400" b="1" dirty="0" smtClean="0"/>
              <a:t>202</a:t>
            </a:r>
            <a:r>
              <a:rPr lang="ru-RU" altLang="ru-RU" sz="2400" b="1" dirty="0" smtClean="0"/>
              <a:t>5</a:t>
            </a:r>
            <a:r>
              <a:rPr lang="en-US" altLang="ru-RU" sz="2400" b="1" dirty="0" smtClean="0"/>
              <a:t>-202</a:t>
            </a:r>
            <a:r>
              <a:rPr lang="ru-RU" altLang="ru-RU" sz="2400" b="1" dirty="0" smtClean="0"/>
              <a:t>6</a:t>
            </a:r>
            <a:r>
              <a:rPr lang="en-US" altLang="ru-RU" sz="2400" b="1" dirty="0" smtClean="0"/>
              <a:t> </a:t>
            </a:r>
            <a:r>
              <a:rPr lang="en-US" altLang="ru-RU" sz="2400" b="1" dirty="0" err="1" smtClean="0"/>
              <a:t>гг</a:t>
            </a:r>
            <a:r>
              <a:rPr lang="en-US" altLang="ru-RU" sz="2400" b="1" dirty="0" smtClean="0"/>
              <a:t>.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512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726" y="34831"/>
            <a:ext cx="7934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Содержание,ремонт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дорог и дворовых территорий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муниципального образования Кисельнинское сельского поселения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4715,8тыс.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–4857,9тыс.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5785,2 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Docs\Администрация\бюджет 2020-22\фото\20190713_104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3886" y="2037542"/>
            <a:ext cx="5119309" cy="450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Docs\Администрация\бюджет 2020-22\фото\20190713_1051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4284" y="1988283"/>
            <a:ext cx="5095424" cy="464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kiselnja_selo_coa.gif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4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09726" y="15192"/>
            <a:ext cx="7934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области содержания мест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захоронения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Кисельнинского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поселения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53896"/>
            <a:ext cx="7776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81,0тыс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54,0тыс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54,0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1026" name="Picture 2" descr="C:\Users\User\Downloads\Рисунок ограждения кладбища 363000 руб. ул.Поселков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0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726" y="-18769"/>
            <a:ext cx="7934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рамках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3-ОЗ «О содействии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участию населения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осуществлении местного самоуправления в иных формах на территории административного центра деревни Кисельня муниципального образования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«Кисельнинское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сельское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поселение»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C:\Users\User\AppData\Local\Temp\Rar$DIa0.477\20190821_1903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64" y="2281436"/>
            <a:ext cx="458112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AppData\Local\Temp\Rar$DIa0.356\20190821_190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67435" y="2281436"/>
            <a:ext cx="458113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42524" y="1047223"/>
            <a:ext cx="7776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1172,9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5967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519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Прочее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благоустройство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муниципального образования «Кисельнинское сельского поселение» </a:t>
            </a:r>
          </a:p>
        </p:txBody>
      </p:sp>
      <p:pic>
        <p:nvPicPr>
          <p:cNvPr id="3" name="Рисунок 2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48794" y="516896"/>
            <a:ext cx="7776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2500,0тыс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оплата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подачи электроэнергии по деревням МО Кисельнинское СП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прочие мероприятия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рамках уличного освещения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1500,0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1000,0тыс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12290" name="Picture 2" descr="C:\Users\User\Desktop\Новая папка (2)\66329312-e1496759336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86003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Новая папка (2)\100370_bdbe615f887af0c2d2b9283d52540c9539cc0dd5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852936"/>
            <a:ext cx="428396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User\Desktop\Новая папка (2)\BHNIftr_B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114"/>
            <a:ext cx="4860031" cy="212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0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726" y="15192"/>
            <a:ext cx="7934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Создание условий для реализации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организацией культуры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предоставляемых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услуг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муниципального образования «Кисельнинское сельского поселение</a:t>
            </a:r>
          </a:p>
        </p:txBody>
      </p:sp>
      <p:pic>
        <p:nvPicPr>
          <p:cNvPr id="3" name="Рисунок 2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 descr="C:\Users\User\Desktop\Новая папка (2)\n_3449_196145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635896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45345" y="599115"/>
            <a:ext cx="7776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22257,9тыс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субсидии учреждению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 на выполнение муниципального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задания, ремонт,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том числе софинансирование  выплат стимулирующего характера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37576,7тыс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6709,5тыс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13315" name="Picture 3" descr="C:\Users\User\Desktop\Новая папка (2)\get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548504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D2PZiUFPJ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204864"/>
            <a:ext cx="370790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36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726" y="23667"/>
            <a:ext cx="7934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Развитие и поддержка малого и среднего предпринимательства на территории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 Кисельнинское СП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209726" y="599115"/>
            <a:ext cx="7776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10,0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распространение методических и информационных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материалов, проведение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мероприятий (круглые столы,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праздники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рамках МП)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10,0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10,0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5" name="Содержимое 3" descr="DSC0526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198109"/>
            <a:ext cx="4572000" cy="2658574"/>
          </a:xfrm>
          <a:prstGeom prst="rect">
            <a:avLst/>
          </a:prstGeom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>
            <a:lum bright="30000" contrast="40000"/>
          </a:blip>
          <a:srcRect r="28017"/>
          <a:stretch>
            <a:fillRect/>
          </a:stretch>
        </p:blipFill>
        <p:spPr bwMode="auto">
          <a:xfrm>
            <a:off x="4572000" y="4179540"/>
            <a:ext cx="4571461" cy="267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Поддержка малого и среднего предпринимательства\2017год\Фотоотчеты\День предпринимателя 2017\IMG_1900.jpg"/>
          <p:cNvPicPr>
            <a:picLocks noChangeAspect="1" noChangeArrowheads="1"/>
          </p:cNvPicPr>
          <p:nvPr/>
        </p:nvPicPr>
        <p:blipFill>
          <a:blip r:embed="rId5"/>
          <a:srcRect t="12500" b="14999"/>
          <a:stretch>
            <a:fillRect/>
          </a:stretch>
        </p:blipFill>
        <p:spPr bwMode="auto">
          <a:xfrm>
            <a:off x="2256397" y="1922554"/>
            <a:ext cx="431958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10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726" y="34831"/>
            <a:ext cx="7934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Обеспечение и поддержание в постоянной готовности системы пожарной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безопасности МО Кисельнинское СП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209726" y="599115"/>
            <a:ext cx="7776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165,0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2025год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215,0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215,0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16386" name="Picture 2" descr="C:\Users\User\Desktop\Новая папка (2)\2683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31" y="2168775"/>
            <a:ext cx="3922969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16426"/>
            <a:ext cx="5994732" cy="244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68775"/>
            <a:ext cx="5198819" cy="2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94732" y="4610350"/>
            <a:ext cx="3160373" cy="2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651" y="3212976"/>
            <a:ext cx="84788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1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82815"/>
            <a:ext cx="4035425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78621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Бюджет и его составные части</a:t>
            </a:r>
            <a:br>
              <a:rPr lang="ru-RU" sz="20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800" b="1" dirty="0" smtClean="0"/>
              <a:t>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1324" y="2636912"/>
            <a:ext cx="3826768" cy="2160170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smtClean="0"/>
              <a:t>Доходы бюджета </a:t>
            </a:r>
            <a:r>
              <a:rPr lang="ru-RU" dirty="0" smtClean="0"/>
              <a:t>– поступающие в бюджет денежные средства          (налоговые, неналоговые, безвозмездные поступления)</a:t>
            </a:r>
            <a:endParaRPr lang="ru-RU" dirty="0"/>
          </a:p>
        </p:txBody>
      </p:sp>
      <p:sp useBgFill="1"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3429000"/>
            <a:ext cx="4038600" cy="2260847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smtClean="0"/>
              <a:t>Расходы бюджета</a:t>
            </a:r>
            <a:r>
              <a:rPr lang="ru-RU" dirty="0" smtClean="0"/>
              <a:t> – выплачиваемые из бюджета денежные средства (культура, благоустройство, </a:t>
            </a:r>
            <a:r>
              <a:rPr lang="ru-RU" dirty="0" err="1" smtClean="0"/>
              <a:t>жкх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т.д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644008" y="1628800"/>
            <a:ext cx="4038600" cy="25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2624708" y="4300431"/>
            <a:ext cx="4038600" cy="25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" name="Рисунок 9" descr="kiselnja_selo_coa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2883" y="13515"/>
            <a:ext cx="1937176" cy="2324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28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79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образования «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Кисельнинско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сельско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поселени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е”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Волховского муниципального района на 20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и плановый </a:t>
            </a:r>
            <a:r>
              <a:rPr lang="en-US" altLang="ru-RU" sz="1800" b="1" dirty="0" err="1" smtClean="0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1800" b="1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					                                     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34953"/>
              </p:ext>
            </p:extLst>
          </p:nvPr>
        </p:nvGraphicFramePr>
        <p:xfrm>
          <a:off x="395536" y="1340768"/>
          <a:ext cx="8208912" cy="4978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459"/>
                <a:gridCol w="2127527"/>
                <a:gridCol w="1719545"/>
                <a:gridCol w="1930381"/>
              </a:tblGrid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Показатель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20</a:t>
                      </a:r>
                      <a:r>
                        <a:rPr lang="en-US" sz="1600" u="none" strike="noStrike" dirty="0" smtClean="0">
                          <a:effectLst/>
                        </a:rPr>
                        <a:t>2</a:t>
                      </a:r>
                      <a:r>
                        <a:rPr lang="ru-RU" sz="1600" u="none" strike="noStrike" dirty="0" smtClean="0">
                          <a:effectLst/>
                        </a:rPr>
                        <a:t>4 </a:t>
                      </a:r>
                      <a:r>
                        <a:rPr lang="ru-RU" sz="1600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2025год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2026год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  <a:tr h="556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</a:rPr>
                        <a:t>1.Доходы, 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66069,9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64698,5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29000,6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645" marR="7645" marT="7645" marB="0" anchor="ctr"/>
                </a:tc>
              </a:tr>
              <a:tr h="5568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 smtClean="0">
                          <a:effectLst/>
                        </a:rPr>
                        <a:t>в т. ч.: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45" marR="7645" marT="76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45" marR="7645" marT="76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45" marR="7645" marT="7645" marB="0"/>
                </a:tc>
              </a:tr>
              <a:tr h="6145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>
                          <a:effectLst/>
                        </a:rPr>
                        <a:t>Налоговые и неналоговые доходы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21328,2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21626,7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22001,3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  <a:tr h="556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44741,7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43071,8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6999,3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  <a:tr h="653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</a:rPr>
                        <a:t>2.Расходы, 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66069,9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64698,5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29000,6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  <a:tr h="556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>
                          <a:effectLst/>
                        </a:rPr>
                        <a:t>в т. ч. условно утвержденные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787,0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1386,5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  <a:tr h="7634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>
                          <a:effectLst/>
                        </a:rPr>
                        <a:t>3. Дефицит (-), профицит (+)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1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738"/>
            <a:ext cx="8229600" cy="883982"/>
          </a:xfrm>
        </p:spPr>
        <p:txBody>
          <a:bodyPr>
            <a:normAutofit/>
          </a:bodyPr>
          <a:lstStyle/>
          <a:p>
            <a:pPr algn="just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собственных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бюджета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бюджета муниципального образования «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Кисельнинско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сельско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поселени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Волховского муниципального района на 20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                                            и плановый </a:t>
            </a:r>
            <a:r>
              <a:rPr lang="en-US" altLang="ru-RU" sz="1600" b="1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(тыс. руб.)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492331"/>
              </p:ext>
            </p:extLst>
          </p:nvPr>
        </p:nvGraphicFramePr>
        <p:xfrm>
          <a:off x="35496" y="764704"/>
          <a:ext cx="9108504" cy="481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10195"/>
              </p:ext>
            </p:extLst>
          </p:nvPr>
        </p:nvGraphicFramePr>
        <p:xfrm>
          <a:off x="35494" y="5445224"/>
          <a:ext cx="8280922" cy="1152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243"/>
                <a:gridCol w="1066083"/>
                <a:gridCol w="1203389"/>
                <a:gridCol w="1274175"/>
                <a:gridCol w="1274175"/>
                <a:gridCol w="1203389"/>
                <a:gridCol w="1768468"/>
              </a:tblGrid>
              <a:tr h="384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1464,4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3787,2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11583,0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3993,8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418,8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70,0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36" marR="7536" marT="7536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1566,9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3946,2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11617,0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4009,4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406,20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70,0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36" marR="7536" marT="7536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1676,5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4131,7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11653,0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4065,0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394,1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70,0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36" marR="7536" marT="7536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23920" y="544544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21328,2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88424" y="587727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21626,7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32440" y="623731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22001,3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0724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бюджета муниципального образования «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Кисельнинско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сельско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поселени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» Волховского муниципального района на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                                            и плановый </a:t>
            </a:r>
            <a:r>
              <a:rPr lang="en-US" altLang="ru-RU" sz="1600" b="1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 (тыс. руб.)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774910"/>
              </p:ext>
            </p:extLst>
          </p:nvPr>
        </p:nvGraphicFramePr>
        <p:xfrm>
          <a:off x="1280" y="980728"/>
          <a:ext cx="9143999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23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7998"/>
            <a:ext cx="7812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«Кисельнинское сельское поселение» Волховского муниципального района на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2025-2026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гг.</a:t>
            </a:r>
            <a:endParaRPr lang="ru-RU" sz="1600" dirty="0"/>
          </a:p>
        </p:txBody>
      </p:sp>
      <p:pic>
        <p:nvPicPr>
          <p:cNvPr id="5" name="Рисунок 4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998"/>
            <a:ext cx="1209726" cy="12358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613068"/>
              </p:ext>
            </p:extLst>
          </p:nvPr>
        </p:nvGraphicFramePr>
        <p:xfrm>
          <a:off x="-6269" y="764704"/>
          <a:ext cx="4506261" cy="3300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087858"/>
              </p:ext>
            </p:extLst>
          </p:nvPr>
        </p:nvGraphicFramePr>
        <p:xfrm>
          <a:off x="4572000" y="1243854"/>
          <a:ext cx="4572000" cy="29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260130"/>
              </p:ext>
            </p:extLst>
          </p:nvPr>
        </p:nvGraphicFramePr>
        <p:xfrm>
          <a:off x="1619672" y="4114800"/>
          <a:ext cx="66247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60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394"/>
            <a:ext cx="9144000" cy="5467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37853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Мероприятия по борьбе с борщевиком «Сосновского» на территории МО Кисельнинское СП – (Софинансирование МБ)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200,0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200,0тыс.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200,0 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kiselnja_selo_coa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1361292"/>
            <a:ext cx="1209726" cy="1235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31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8864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Мероприятия по опилу аварийных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деревьев, кустарников и удаление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сухостоя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79" y="4725144"/>
            <a:ext cx="38519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Мероприятия по окосу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территории МО Кисельнинское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600,0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600,0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600,0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User\Desktop\Новая папка (2)\IMG-20190717-WA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6" y="-4226"/>
            <a:ext cx="4735943" cy="40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 (2)\30172cba-b51a-4daa-a57a-f38266790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259"/>
            <a:ext cx="5292080" cy="476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0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0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Содержание автомобильных дорог и дворовых территорий муниципального образования Кисельнинское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сельское поселение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4857,9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5785,2тыс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5300,0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132764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зимний период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7728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Профилирование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дорог в летний период с подсыпкой</a:t>
            </a:r>
          </a:p>
        </p:txBody>
      </p:sp>
      <p:pic>
        <p:nvPicPr>
          <p:cNvPr id="6147" name="Picture 3" descr="C:\Users\User\Desktop\Новая папка (2)\d0b2-d180d18bd0b1d0b8d0bdd181d0bad0b5-d0b0d181d184d0b0d0bbd18cd182d0bed0b2d0bed0b9-d0bad180d0bed188d0bad0bed0b9-d0bfd0bed0b4d181d1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23" y="2420888"/>
            <a:ext cx="5215035" cy="34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Новая папка (2)\d30eced8a543d1357293071bb511f2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71318"/>
            <a:ext cx="4499991" cy="338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kiselnja_selo_coa.gif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0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20309</TotalTime>
  <Words>838</Words>
  <Application>Microsoft Office PowerPoint</Application>
  <PresentationFormat>Экран (4:3)</PresentationFormat>
  <Paragraphs>171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Бюджет и его составные части  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vt:lpstr>
      <vt:lpstr>Основные параметры бюджета муниципального образования «Кисельнинское сельское поселение” Волховского муниципального района на 2024 год                                               и плановый период  2025-2026гг.                                                                                              тыс. руб.</vt:lpstr>
      <vt:lpstr>Структура собственных доходов бюджета бюджета муниципального образования «Кисельнинское сельское поселение» Волховского муниципального района на 2024 год                                               и плановый период  2025-2026 гг.    (тыс. руб.)</vt:lpstr>
      <vt:lpstr>Безвозмездные поступления бюджета бюджета муниципального образования «Кисельнинское сельское поселение» Волховского муниципального района на 2024 год                                               и плановый период  2025-2026 гг.   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91</cp:revision>
  <dcterms:created xsi:type="dcterms:W3CDTF">2019-11-28T16:08:36Z</dcterms:created>
  <dcterms:modified xsi:type="dcterms:W3CDTF">2025-02-21T13:50:19Z</dcterms:modified>
</cp:coreProperties>
</file>