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6" r:id="rId5"/>
    <p:sldId id="267" r:id="rId6"/>
    <p:sldId id="277" r:id="rId7"/>
    <p:sldId id="262" r:id="rId8"/>
    <p:sldId id="264" r:id="rId9"/>
    <p:sldId id="268" r:id="rId10"/>
    <p:sldId id="269" r:id="rId11"/>
    <p:sldId id="272" r:id="rId12"/>
    <p:sldId id="275" r:id="rId13"/>
    <p:sldId id="276" r:id="rId14"/>
    <p:sldId id="279" r:id="rId15"/>
    <p:sldId id="280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9914447356094054E-2"/>
          <c:w val="0.93671661120201521"/>
          <c:h val="0.56818906466174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802469135802469E-2"/>
                  <c:y val="-4.494382022471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1980,3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4745446672691806E-2"/>
                  <c:y val="-1.976840441255132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4161,6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637196185015673E-2"/>
                  <c:y val="-2.097384812406322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8480,0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978751285611775E-7"/>
                  <c:y val="-3.895122450272590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3168,7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3317761072509823E-3"/>
                  <c:y val="-3.269758277688281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679,0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1203789337963728E-3"/>
                  <c:y val="-3.147157402531577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Лист1!$B$3:$G$3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имущество (земельный налог и налог на имущество физических лиц) </c:v>
                </c:pt>
                <c:pt idx="3">
                  <c:v>Доходы от использования имущества (аренда земли и имущества, плата за наем жилых помещений) </c:v>
                </c:pt>
                <c:pt idx="4">
                  <c:v>Доходы от продажи материальных и нематериалных активов (продажа земли, имущества и плата за увеличение площади зем.уч.) </c:v>
                </c:pt>
                <c:pt idx="5">
                  <c:v>Проче неналоговые доходы, денежные взыскания (штрафы), Прочие доходы от компенсации затрат бюджетов поселений, ЕСН</c:v>
                </c:pt>
              </c:strCache>
            </c:strRef>
          </c:cat>
          <c:val>
            <c:numRef>
              <c:f>Лист1!$B$4:$G$4</c:f>
              <c:numCache>
                <c:formatCode>0.0</c:formatCode>
                <c:ptCount val="6"/>
                <c:pt idx="0">
                  <c:v>1464.4</c:v>
                </c:pt>
                <c:pt idx="1">
                  <c:v>3787.2</c:v>
                </c:pt>
                <c:pt idx="2">
                  <c:v>11583</c:v>
                </c:pt>
                <c:pt idx="3">
                  <c:v>39993.800000000003</c:v>
                </c:pt>
                <c:pt idx="4">
                  <c:v>418.8</c:v>
                </c:pt>
                <c:pt idx="5" formatCode="#,##0.00">
                  <c:v>70</c:v>
                </c:pt>
              </c:numCache>
            </c:numRef>
          </c:val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2105,0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7720565309078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4253,2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3658084796361214E-3"/>
                  <c:y val="5.276075276355660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8546,0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3183,3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650,3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788602826545391E-3"/>
                  <c:y val="1.055256600806606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Лист1!$B$3:$G$3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имущество (земельный налог и налог на имущество физических лиц) </c:v>
                </c:pt>
                <c:pt idx="3">
                  <c:v>Доходы от использования имущества (аренда земли и имущества, плата за наем жилых помещений) </c:v>
                </c:pt>
                <c:pt idx="4">
                  <c:v>Доходы от продажи материальных и нематериалных активов (продажа земли, имущества и плата за увеличение площади зем.уч.) </c:v>
                </c:pt>
                <c:pt idx="5">
                  <c:v>Проче неналоговые доходы, денежные взыскания (штрафы), Прочие доходы от компенсации затрат бюджетов поселений, ЕСН</c:v>
                </c:pt>
              </c:strCache>
            </c:strRef>
          </c:cat>
          <c:val>
            <c:numRef>
              <c:f>Лист1!$B$5:$G$5</c:f>
              <c:numCache>
                <c:formatCode>0.0</c:formatCode>
                <c:ptCount val="6"/>
                <c:pt idx="0">
                  <c:v>1566.9</c:v>
                </c:pt>
                <c:pt idx="1">
                  <c:v>3946.2</c:v>
                </c:pt>
                <c:pt idx="2">
                  <c:v>11617</c:v>
                </c:pt>
                <c:pt idx="3">
                  <c:v>4009.4</c:v>
                </c:pt>
                <c:pt idx="4">
                  <c:v>406.2</c:v>
                </c:pt>
                <c:pt idx="5" formatCode="#,##0.00">
                  <c:v>70</c:v>
                </c:pt>
              </c:numCache>
            </c:numRef>
          </c:val>
        </c:ser>
        <c:ser>
          <c:idx val="2"/>
          <c:order val="2"/>
          <c:tx>
            <c:strRef>
              <c:f>Лист1!$A$6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1728395061728392E-3"/>
                  <c:y val="-2.09737827715356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2241,9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061728395061727E-2"/>
                  <c:y val="-1.19850187265917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4253,2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95047090060014E-2"/>
                  <c:y val="1.51126039806854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8613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234567901234566E-2"/>
                  <c:y val="-2.99625468164794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3198,6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1604938271604937E-2"/>
                  <c:y val="-3.769140864034735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604,1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5493827160493825E-2"/>
                  <c:y val="-2.82685564802606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Лист1!$B$3:$G$3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имущество (земельный налог и налог на имущество физических лиц) </c:v>
                </c:pt>
                <c:pt idx="3">
                  <c:v>Доходы от использования имущества (аренда земли и имущества, плата за наем жилых помещений) </c:v>
                </c:pt>
                <c:pt idx="4">
                  <c:v>Доходы от продажи материальных и нематериалных активов (продажа земли, имущества и плата за увеличение площади зем.уч.) </c:v>
                </c:pt>
                <c:pt idx="5">
                  <c:v>Проче неналоговые доходы, денежные взыскания (штрафы), Прочие доходы от компенсации затрат бюджетов поселений, ЕСН</c:v>
                </c:pt>
              </c:strCache>
            </c:strRef>
          </c:cat>
          <c:val>
            <c:numRef>
              <c:f>Лист1!$B$6:$G$6</c:f>
              <c:numCache>
                <c:formatCode>0.0</c:formatCode>
                <c:ptCount val="6"/>
                <c:pt idx="0">
                  <c:v>1676.5</c:v>
                </c:pt>
                <c:pt idx="1">
                  <c:v>4131.7</c:v>
                </c:pt>
                <c:pt idx="2">
                  <c:v>11653</c:v>
                </c:pt>
                <c:pt idx="3">
                  <c:v>4065</c:v>
                </c:pt>
                <c:pt idx="4">
                  <c:v>394.1</c:v>
                </c:pt>
                <c:pt idx="5" formatCode="#,##0.00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6118784"/>
        <c:axId val="196145152"/>
        <c:axId val="0"/>
      </c:bar3DChart>
      <c:catAx>
        <c:axId val="196118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 i="0" baseline="0"/>
            </a:pPr>
            <a:endParaRPr lang="ru-RU"/>
          </a:p>
        </c:txPr>
        <c:crossAx val="196145152"/>
        <c:crosses val="autoZero"/>
        <c:auto val="1"/>
        <c:lblAlgn val="ctr"/>
        <c:lblOffset val="100"/>
        <c:noMultiLvlLbl val="0"/>
      </c:catAx>
      <c:valAx>
        <c:axId val="196145152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1961187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6281719847082226"/>
          <c:y val="4.3217329400442928E-2"/>
          <c:w val="0.45053384192189871"/>
          <c:h val="0.9524609376595127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Лист1!$A$47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33333697871139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План </a:t>
                    </a:r>
                    <a:r>
                      <a:rPr lang="ru-RU" dirty="0" smtClean="0"/>
                      <a:t>2027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smtClean="0"/>
                      <a:t>года </a:t>
                    </a:r>
                    <a:r>
                      <a:rPr lang="ru-RU" baseline="0" dirty="0" smtClean="0"/>
                      <a:t>3506,5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277779448576055E-2"/>
                  <c:y val="-2.160866470022146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План </a:t>
                    </a:r>
                    <a:r>
                      <a:rPr lang="ru-RU" dirty="0" smtClean="0"/>
                      <a:t>2027 </a:t>
                    </a:r>
                    <a:r>
                      <a:rPr lang="ru-RU" dirty="0" smtClean="0"/>
                      <a:t>года </a:t>
                    </a:r>
                    <a:r>
                      <a:rPr lang="ru-RU" dirty="0" smtClean="0"/>
                      <a:t>1027,8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055557530135338E-2"/>
                  <c:y val="6.482599410066438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План </a:t>
                    </a:r>
                    <a:r>
                      <a:rPr lang="ru-RU" dirty="0" smtClean="0"/>
                      <a:t>2026 </a:t>
                    </a:r>
                    <a:r>
                      <a:rPr lang="ru-RU" baseline="0" dirty="0" smtClean="0"/>
                      <a:t>года </a:t>
                    </a:r>
                    <a:r>
                      <a:rPr lang="ru-RU" baseline="0" dirty="0" smtClean="0"/>
                      <a:t>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888890407796414E-2"/>
                  <c:y val="8.64346588008858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Лист1!$B$46:$E$46</c:f>
              <c:strCache>
                <c:ptCount val="4"/>
                <c:pt idx="0">
                  <c:v>Дотация бюджетам поселений на выравнивание бюджетной обеспеченности( ОФФП)</c:v>
                </c:pt>
                <c:pt idx="1">
                  <c:v>Дотация бюджетам поселений на выравнивание бюджетной обеспеченности( РФФП)</c:v>
                </c:pt>
                <c:pt idx="2">
                  <c:v>Субвенции бюджетам поселений на осуществление первичного воинского учета на территориях, где отсутствуют военные комиссариаты</c:v>
                </c:pt>
                <c:pt idx="3">
                  <c:v>Субвенции бюджетам сельских поселений на выполнение передаваемых полномочий субъектов Российской Федерации</c:v>
                </c:pt>
              </c:strCache>
            </c:strRef>
          </c:cat>
          <c:val>
            <c:numRef>
              <c:f>Лист1!$B$47:$E$47</c:f>
              <c:numCache>
                <c:formatCode>0.0</c:formatCode>
                <c:ptCount val="4"/>
                <c:pt idx="0">
                  <c:v>4811.5</c:v>
                </c:pt>
                <c:pt idx="1">
                  <c:v>1340.2</c:v>
                </c:pt>
                <c:pt idx="2" formatCode="General">
                  <c:v>281.39999999999998</c:v>
                </c:pt>
                <c:pt idx="3" formatCode="General">
                  <c:v>3.5</c:v>
                </c:pt>
              </c:numCache>
            </c:numRef>
          </c:val>
        </c:ser>
        <c:ser>
          <c:idx val="1"/>
          <c:order val="1"/>
          <c:tx>
            <c:strRef>
              <c:f>Лист1!$A$48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1.5126065290155024E-2"/>
                </c:manualLayout>
              </c:layout>
              <c:tx>
                <c:rich>
                  <a:bodyPr/>
                  <a:lstStyle/>
                  <a:p>
                    <a:r>
                      <a:rPr lang="ru-RU" sz="1300" b="1" i="0" baseline="0" dirty="0" smtClean="0"/>
                      <a:t>План </a:t>
                    </a:r>
                    <a:r>
                      <a:rPr lang="ru-RU" sz="1300" b="1" i="0" baseline="0" dirty="0" smtClean="0"/>
                      <a:t>2026года 4151,0</a:t>
                    </a:r>
                    <a:endParaRPr lang="en-US" sz="1300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555561631185652E-3"/>
                  <c:y val="-8.6434658800885848E-3"/>
                </c:manualLayout>
              </c:layout>
              <c:tx>
                <c:rich>
                  <a:bodyPr/>
                  <a:lstStyle/>
                  <a:p>
                    <a:r>
                      <a:rPr lang="ru-RU" sz="1300" baseline="0" dirty="0" smtClean="0"/>
                      <a:t>План </a:t>
                    </a:r>
                    <a:r>
                      <a:rPr lang="ru-RU" sz="1300" baseline="0" dirty="0" smtClean="0"/>
                      <a:t>2026 </a:t>
                    </a:r>
                    <a:r>
                      <a:rPr lang="ru-RU" sz="1300" baseline="0" dirty="0" smtClean="0"/>
                      <a:t>года </a:t>
                    </a:r>
                    <a:r>
                      <a:rPr lang="ru-RU" sz="1300" baseline="0" dirty="0" smtClean="0"/>
                      <a:t>1578,0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7222232854574896E-3"/>
                  <c:y val="-1.51260652901550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План </a:t>
                    </a:r>
                    <a:r>
                      <a:rPr lang="ru-RU" dirty="0" smtClean="0"/>
                      <a:t>2025 </a:t>
                    </a:r>
                    <a:r>
                      <a:rPr lang="ru-RU" dirty="0" smtClean="0"/>
                      <a:t>года </a:t>
                    </a:r>
                    <a:r>
                      <a:rPr lang="ru-RU" dirty="0" smtClean="0"/>
                      <a:t>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Лист1!$B$46:$E$46</c:f>
              <c:strCache>
                <c:ptCount val="4"/>
                <c:pt idx="0">
                  <c:v>Дотация бюджетам поселений на выравнивание бюджетной обеспеченности( ОФФП)</c:v>
                </c:pt>
                <c:pt idx="1">
                  <c:v>Дотация бюджетам поселений на выравнивание бюджетной обеспеченности( РФФП)</c:v>
                </c:pt>
                <c:pt idx="2">
                  <c:v>Субвенции бюджетам поселений на осуществление первичного воинского учета на территориях, где отсутствуют военные комиссариаты</c:v>
                </c:pt>
                <c:pt idx="3">
                  <c:v>Субвенции бюджетам сельских поселений на выполнение передаваемых полномочий субъектов Российской Федерации</c:v>
                </c:pt>
              </c:strCache>
            </c:strRef>
          </c:cat>
          <c:val>
            <c:numRef>
              <c:f>Лист1!$B$48:$E$48</c:f>
              <c:numCache>
                <c:formatCode>0.0</c:formatCode>
                <c:ptCount val="4"/>
                <c:pt idx="0">
                  <c:v>5013.1000000000004</c:v>
                </c:pt>
                <c:pt idx="1">
                  <c:v>1342.2</c:v>
                </c:pt>
                <c:pt idx="2" formatCode="General">
                  <c:v>291.5</c:v>
                </c:pt>
                <c:pt idx="3" formatCode="General">
                  <c:v>3.5</c:v>
                </c:pt>
              </c:numCache>
            </c:numRef>
          </c:val>
        </c:ser>
        <c:ser>
          <c:idx val="2"/>
          <c:order val="2"/>
          <c:tx>
            <c:strRef>
              <c:f>Лист1!$A$49</c:f>
              <c:strCache>
                <c:ptCount val="1"/>
                <c:pt idx="0">
                  <c:v>2026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5819014891179842E-3"/>
                  <c:y val="-5.014749262536873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План </a:t>
                    </a:r>
                    <a:r>
                      <a:rPr lang="ru-RU" dirty="0" smtClean="0"/>
                      <a:t>2025 </a:t>
                    </a:r>
                    <a:r>
                      <a:rPr lang="ru-RU" dirty="0" smtClean="0"/>
                      <a:t>года </a:t>
                    </a:r>
                    <a:r>
                      <a:rPr lang="ru-RU" dirty="0" smtClean="0"/>
                      <a:t>6446,5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944445203898207E-3"/>
                  <c:y val="-1.16286944010758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План </a:t>
                    </a:r>
                    <a:r>
                      <a:rPr lang="ru-RU" dirty="0" smtClean="0"/>
                      <a:t>2025 </a:t>
                    </a:r>
                    <a:r>
                      <a:rPr lang="ru-RU" dirty="0" smtClean="0"/>
                      <a:t>года </a:t>
                    </a:r>
                    <a:r>
                      <a:rPr lang="ru-RU" dirty="0" smtClean="0"/>
                      <a:t>3406,2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8888893141829958E-2"/>
                  <c:y val="4.3217329400442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745704467353952E-2"/>
                  <c:y val="-2.0648967551622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Лист1!$B$46:$E$46</c:f>
              <c:strCache>
                <c:ptCount val="4"/>
                <c:pt idx="0">
                  <c:v>Дотация бюджетам поселений на выравнивание бюджетной обеспеченности( ОФФП)</c:v>
                </c:pt>
                <c:pt idx="1">
                  <c:v>Дотация бюджетам поселений на выравнивание бюджетной обеспеченности( РФФП)</c:v>
                </c:pt>
                <c:pt idx="2">
                  <c:v>Субвенции бюджетам поселений на осуществление первичного воинского учета на территориях, где отсутствуют военные комиссариаты</c:v>
                </c:pt>
                <c:pt idx="3">
                  <c:v>Субвенции бюджетам сельских поселений на выполнение передаваемых полномочий субъектов Российской Федерации</c:v>
                </c:pt>
              </c:strCache>
            </c:strRef>
          </c:cat>
          <c:val>
            <c:numRef>
              <c:f>Лист1!$B$49:$E$49</c:f>
              <c:numCache>
                <c:formatCode>0.0</c:formatCode>
                <c:ptCount val="4"/>
                <c:pt idx="0">
                  <c:v>5315.4</c:v>
                </c:pt>
                <c:pt idx="1">
                  <c:v>1368</c:v>
                </c:pt>
                <c:pt idx="2" formatCode="General">
                  <c:v>0</c:v>
                </c:pt>
                <c:pt idx="3" formatCode="General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0"/>
        <c:shape val="cylinder"/>
        <c:axId val="196286336"/>
        <c:axId val="196287872"/>
        <c:axId val="0"/>
      </c:bar3DChart>
      <c:catAx>
        <c:axId val="19628633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196287872"/>
        <c:crosses val="autoZero"/>
        <c:auto val="1"/>
        <c:lblAlgn val="ctr"/>
        <c:lblOffset val="100"/>
        <c:noMultiLvlLbl val="0"/>
      </c:catAx>
      <c:valAx>
        <c:axId val="196287872"/>
        <c:scaling>
          <c:orientation val="minMax"/>
        </c:scaling>
        <c:delete val="1"/>
        <c:axPos val="b"/>
        <c:majorGridlines/>
        <c:numFmt formatCode="0.0" sourceLinked="1"/>
        <c:majorTickMark val="out"/>
        <c:minorTickMark val="none"/>
        <c:tickLblPos val="nextTo"/>
        <c:crossAx val="1962863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aseline="0" dirty="0" smtClean="0">
                <a:solidFill>
                  <a:schemeClr val="bg1"/>
                </a:solidFill>
              </a:rPr>
              <a:t>2025</a:t>
            </a:r>
            <a:endParaRPr lang="en-US" baseline="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9872970074303279"/>
          <c:y val="0.58864283760322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7744460429611"/>
          <c:y val="0.21654398098990513"/>
          <c:w val="0.8129975161225681"/>
          <c:h val="0.68608350906381521"/>
        </c:manualLayout>
      </c:layout>
      <c:pie3DChart>
        <c:varyColors val="1"/>
        <c:ser>
          <c:idx val="0"/>
          <c:order val="0"/>
          <c:tx>
            <c:strRef>
              <c:f>Лист1!$A$61</c:f>
              <c:strCache>
                <c:ptCount val="1"/>
                <c:pt idx="0">
                  <c:v>2023</c:v>
                </c:pt>
              </c:strCache>
            </c:strRef>
          </c:tx>
          <c:explosion val="60"/>
          <c:dPt>
            <c:idx val="0"/>
            <c:bubble3D val="0"/>
            <c:explosion val="33"/>
          </c:dPt>
          <c:dPt>
            <c:idx val="3"/>
            <c:bubble3D val="0"/>
            <c:explosion val="34"/>
          </c:dPt>
          <c:dPt>
            <c:idx val="4"/>
            <c:bubble3D val="0"/>
            <c:explosion val="29"/>
          </c:dPt>
          <c:dLbls>
            <c:dLbl>
              <c:idx val="0"/>
              <c:layout>
                <c:manualLayout>
                  <c:x val="-0.10173923974663628"/>
                  <c:y val="-3.714711648015151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4823,2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0.1794320055571325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8000097322810718E-3"/>
                  <c:y val="1.804765428964644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245,0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2274861575927366E-2"/>
                  <c:y val="2.993047828480183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6983,1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909161320670555E-2"/>
                  <c:y val="4.386875061156025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Жилищно- </a:t>
                    </a:r>
                    <a:r>
                      <a:rPr lang="ru-RU" dirty="0"/>
                      <a:t>коммунальное хозяйство ; </a:t>
                    </a:r>
                    <a:r>
                      <a:rPr lang="ru-RU" dirty="0" smtClean="0"/>
                      <a:t>6264,7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3023522161721216E-3"/>
                  <c:y val="-2.757087812933298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 ,  </a:t>
                    </a:r>
                    <a:r>
                      <a:rPr lang="ru-RU" dirty="0" smtClean="0"/>
                      <a:t>кинематография </a:t>
                    </a:r>
                    <a:r>
                      <a:rPr lang="ru-RU" dirty="0" smtClean="0"/>
                      <a:t>6165,3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/>
                      <a:t>Социальная политика; </a:t>
                    </a:r>
                    <a:r>
                      <a:rPr lang="ru-RU" dirty="0" smtClean="0"/>
                      <a:t>3511,0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спорт; </a:t>
                    </a:r>
                    <a:r>
                      <a:rPr lang="ru-RU" dirty="0" smtClean="0"/>
                      <a:t>855,5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Лист1!$B$60:$I$60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 </c:v>
                </c:pt>
                <c:pt idx="5">
                  <c:v>Культура , 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Лист1!$B$61:$I$61</c:f>
              <c:numCache>
                <c:formatCode>General</c:formatCode>
                <c:ptCount val="8"/>
                <c:pt idx="0">
                  <c:v>8338.2999999999993</c:v>
                </c:pt>
                <c:pt idx="1">
                  <c:v>0</c:v>
                </c:pt>
                <c:pt idx="2">
                  <c:v>192.5</c:v>
                </c:pt>
                <c:pt idx="3">
                  <c:v>2565</c:v>
                </c:pt>
                <c:pt idx="4">
                  <c:v>17830.2</c:v>
                </c:pt>
                <c:pt idx="5">
                  <c:v>4874.2</c:v>
                </c:pt>
                <c:pt idx="6">
                  <c:v>2757.9</c:v>
                </c:pt>
                <c:pt idx="7">
                  <c:v>834.2</c:v>
                </c:pt>
              </c:numCache>
            </c:numRef>
          </c:val>
        </c:ser>
        <c:ser>
          <c:idx val="1"/>
          <c:order val="1"/>
          <c:tx>
            <c:strRef>
              <c:f>Лист1!$A$62</c:f>
              <c:strCache>
                <c:ptCount val="1"/>
                <c:pt idx="0">
                  <c:v>2024</c:v>
                </c:pt>
              </c:strCache>
            </c:strRef>
          </c:tx>
          <c:explosion val="25"/>
          <c:cat>
            <c:strRef>
              <c:f>Лист1!$B$60:$I$60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 </c:v>
                </c:pt>
                <c:pt idx="5">
                  <c:v>Культура , 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Лист1!$B$62:$I$62</c:f>
              <c:numCache>
                <c:formatCode>General</c:formatCode>
                <c:ptCount val="8"/>
                <c:pt idx="0">
                  <c:v>7750</c:v>
                </c:pt>
                <c:pt idx="1">
                  <c:v>299.60000000000002</c:v>
                </c:pt>
                <c:pt idx="2">
                  <c:v>179.4</c:v>
                </c:pt>
                <c:pt idx="3">
                  <c:v>2270</c:v>
                </c:pt>
                <c:pt idx="4">
                  <c:v>9321.2999999999993</c:v>
                </c:pt>
                <c:pt idx="5">
                  <c:v>5211.8999999999996</c:v>
                </c:pt>
                <c:pt idx="6">
                  <c:v>3056.1</c:v>
                </c:pt>
                <c:pt idx="7">
                  <c:v>915.9</c:v>
                </c:pt>
              </c:numCache>
            </c:numRef>
          </c:val>
        </c:ser>
        <c:ser>
          <c:idx val="2"/>
          <c:order val="2"/>
          <c:tx>
            <c:strRef>
              <c:f>Лист1!$A$63</c:f>
              <c:strCache>
                <c:ptCount val="1"/>
                <c:pt idx="0">
                  <c:v>2025</c:v>
                </c:pt>
              </c:strCache>
            </c:strRef>
          </c:tx>
          <c:explosion val="25"/>
          <c:cat>
            <c:strRef>
              <c:f>Лист1!$B$60:$I$60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 </c:v>
                </c:pt>
                <c:pt idx="5">
                  <c:v>Культура , 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Лист1!$B$63:$I$63</c:f>
              <c:numCache>
                <c:formatCode>General</c:formatCode>
                <c:ptCount val="8"/>
                <c:pt idx="0">
                  <c:v>7596.5</c:v>
                </c:pt>
                <c:pt idx="1">
                  <c:v>309.89999999999998</c:v>
                </c:pt>
                <c:pt idx="2">
                  <c:v>234.52</c:v>
                </c:pt>
                <c:pt idx="3">
                  <c:v>2120</c:v>
                </c:pt>
                <c:pt idx="4">
                  <c:v>3302.1</c:v>
                </c:pt>
                <c:pt idx="5">
                  <c:v>5385.2</c:v>
                </c:pt>
                <c:pt idx="6">
                  <c:v>3304.3</c:v>
                </c:pt>
                <c:pt idx="7">
                  <c:v>920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2026</a:t>
            </a:r>
            <a:endParaRPr lang="en-US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31597222222222221"/>
          <c:y val="0.60673958127167427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Лист1!$A$62</c:f>
              <c:strCache>
                <c:ptCount val="1"/>
                <c:pt idx="0">
                  <c:v>2021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9.3772528433945762E-2"/>
                  <c:y val="-6.619762668984330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5537,1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 и правоохранительная деятельность; </a:t>
                    </a:r>
                    <a:r>
                      <a:rPr lang="ru-RU" dirty="0" smtClean="0"/>
                      <a:t>229,4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362778871391076"/>
                  <c:y val="1.69102220998373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6281,0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299956255468067E-2"/>
                  <c:y val="-4.453562116531421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4269,8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/>
                      <a:t>Культура ,  кинематография; </a:t>
                    </a:r>
                    <a:r>
                      <a:rPr lang="ru-RU" dirty="0" smtClean="0"/>
                      <a:t>3626,7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/>
                      <a:t>Социальная политика; </a:t>
                    </a:r>
                    <a:r>
                      <a:rPr lang="ru-RU" dirty="0" smtClean="0"/>
                      <a:t>3511,0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спорт; </a:t>
                    </a:r>
                    <a:r>
                      <a:rPr lang="ru-RU" dirty="0" smtClean="0"/>
                      <a:t>855,5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Лист1!$B$60:$I$61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 </c:v>
                </c:pt>
                <c:pt idx="5">
                  <c:v>Культура , 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Лист1!$B$62:$I$62</c:f>
              <c:numCache>
                <c:formatCode>General</c:formatCode>
                <c:ptCount val="8"/>
                <c:pt idx="0">
                  <c:v>8288.5</c:v>
                </c:pt>
                <c:pt idx="1">
                  <c:v>291.5</c:v>
                </c:pt>
                <c:pt idx="2">
                  <c:v>438</c:v>
                </c:pt>
                <c:pt idx="3">
                  <c:v>2270</c:v>
                </c:pt>
                <c:pt idx="4">
                  <c:v>5356.4</c:v>
                </c:pt>
                <c:pt idx="5">
                  <c:v>4951</c:v>
                </c:pt>
                <c:pt idx="6">
                  <c:v>2624.5</c:v>
                </c:pt>
                <c:pt idx="7">
                  <c:v>697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2027</a:t>
            </a:r>
            <a:endParaRPr lang="en-US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1740202175603676"/>
          <c:y val="0.63888888888888884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555555555555555E-2"/>
          <c:y val="0.2452548118985127"/>
          <c:w val="0.59525131233595796"/>
          <c:h val="0.75474518810148727"/>
        </c:manualLayout>
      </c:layout>
      <c:pie3DChart>
        <c:varyColors val="1"/>
        <c:ser>
          <c:idx val="0"/>
          <c:order val="0"/>
          <c:tx>
            <c:strRef>
              <c:f>Лист1!$A$63</c:f>
              <c:strCache>
                <c:ptCount val="1"/>
                <c:pt idx="0">
                  <c:v>2022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5.8548434843385899E-2"/>
                  <c:y val="1.7060367454068242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5244,0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 и правоохранительная деятельность; </a:t>
                    </a:r>
                    <a:r>
                      <a:rPr lang="ru-RU" dirty="0" smtClean="0"/>
                      <a:t>184,2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экономика; </a:t>
                    </a:r>
                    <a:r>
                      <a:rPr lang="ru-RU" dirty="0" smtClean="0"/>
                      <a:t>6171,0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154103952217869E-2"/>
                  <c:y val="-4.34488918051910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2750,0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3882587925013165E-4"/>
                  <c:y val="-0.1359988334791484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2557,7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/>
                      <a:t>Социальная политика; </a:t>
                    </a:r>
                    <a:r>
                      <a:rPr lang="ru-RU" dirty="0" smtClean="0"/>
                      <a:t>4644,0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спорт; </a:t>
                    </a:r>
                    <a:r>
                      <a:rPr lang="ru-RU" dirty="0" smtClean="0"/>
                      <a:t>76855,5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Лист1!$B$60:$I$62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 коммунальное хозяйство </c:v>
                </c:pt>
                <c:pt idx="5">
                  <c:v>Культура , 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Лист1!$B$63:$I$63</c:f>
              <c:numCache>
                <c:formatCode>General</c:formatCode>
                <c:ptCount val="8"/>
                <c:pt idx="0">
                  <c:v>8502.7999999999993</c:v>
                </c:pt>
                <c:pt idx="1">
                  <c:v>0</c:v>
                </c:pt>
                <c:pt idx="2">
                  <c:v>381</c:v>
                </c:pt>
                <c:pt idx="3">
                  <c:v>2120</c:v>
                </c:pt>
                <c:pt idx="4">
                  <c:v>4715</c:v>
                </c:pt>
                <c:pt idx="5">
                  <c:v>5381.8</c:v>
                </c:pt>
                <c:pt idx="6">
                  <c:v>2727.5</c:v>
                </c:pt>
                <c:pt idx="7">
                  <c:v>725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0.4811</cdr:x>
      <cdr:y>0.76549</cdr:y>
    </cdr:from>
    <cdr:to>
      <cdr:x>0.80985</cdr:x>
      <cdr:y>0.79867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00501" y="3295650"/>
          <a:ext cx="2733675" cy="142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0.67002</cdr:x>
      <cdr:y>0.0697</cdr:y>
    </cdr:from>
    <cdr:to>
      <cdr:x>0.95352</cdr:x>
      <cdr:y>0.24123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26658" y="409664"/>
          <a:ext cx="2592288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202</a:t>
          </a:r>
          <a:r>
            <a:rPr lang="ru-RU" sz="1400" b="1" dirty="0" smtClean="0"/>
            <a:t>5г</a:t>
          </a:r>
          <a:r>
            <a:rPr lang="ru-RU" sz="1400" b="1" dirty="0" smtClean="0"/>
            <a:t>.  </a:t>
          </a:r>
          <a:r>
            <a:rPr lang="en-US" sz="1400" b="1" dirty="0" smtClean="0"/>
            <a:t>-</a:t>
          </a:r>
          <a:r>
            <a:rPr lang="ru-RU" sz="1400" b="1" dirty="0" smtClean="0"/>
            <a:t> </a:t>
          </a:r>
          <a:r>
            <a:rPr lang="ru-RU" sz="1400" b="1" dirty="0" smtClean="0"/>
            <a:t>9852,7 </a:t>
          </a:r>
          <a:r>
            <a:rPr lang="ru-RU" sz="1400" b="1" dirty="0" smtClean="0"/>
            <a:t>тыс. руб.</a:t>
          </a:r>
        </a:p>
        <a:p xmlns:a="http://schemas.openxmlformats.org/drawingml/2006/main">
          <a:r>
            <a:rPr lang="ru-RU" sz="1400" b="1" dirty="0" smtClean="0"/>
            <a:t>2026 </a:t>
          </a:r>
          <a:r>
            <a:rPr lang="ru-RU" sz="1400" b="1" dirty="0" smtClean="0"/>
            <a:t>г.  - </a:t>
          </a:r>
          <a:r>
            <a:rPr lang="ru-RU" sz="1400" b="1" dirty="0" smtClean="0"/>
            <a:t>5729,0тыс</a:t>
          </a:r>
          <a:r>
            <a:rPr lang="ru-RU" sz="1400" b="1" dirty="0" smtClean="0"/>
            <a:t>. руб.</a:t>
          </a:r>
        </a:p>
        <a:p xmlns:a="http://schemas.openxmlformats.org/drawingml/2006/main">
          <a:r>
            <a:rPr lang="ru-RU" sz="1400" b="1" dirty="0" smtClean="0"/>
            <a:t>2027г</a:t>
          </a:r>
          <a:r>
            <a:rPr lang="ru-RU" sz="1400" b="1" dirty="0" smtClean="0"/>
            <a:t>.  - </a:t>
          </a:r>
          <a:r>
            <a:rPr lang="ru-RU" sz="1400" b="1" dirty="0" smtClean="0"/>
            <a:t>4533,9тыс</a:t>
          </a:r>
          <a:r>
            <a:rPr lang="ru-RU" sz="1400" b="1" dirty="0" smtClean="0"/>
            <a:t>. руб.</a:t>
          </a:r>
          <a:endParaRPr lang="ru-RU" sz="14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Docs\Администрация\2018\Презентация исполнение 2018 г\20170410_121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788" y="-1"/>
            <a:ext cx="4702211" cy="329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.multilisting.su/system/photos/entity/074/326/493/medium/img.jpg?15348340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441789" cy="329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4wd-shop.ru/pok/9003/img_07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61" y="3291745"/>
            <a:ext cx="4469850" cy="355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3223137"/>
            <a:ext cx="4896544" cy="3700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kiselnja_selo_coa.gif"/>
          <p:cNvPicPr>
            <a:picLocks noGrp="1" noChangeAspect="1"/>
          </p:cNvPicPr>
          <p:nvPr isPhoto="1"/>
        </p:nvPicPr>
        <p:blipFill>
          <a:blip r:embed="rId6">
            <a:lum/>
          </a:blip>
          <a:stretch>
            <a:fillRect/>
          </a:stretch>
        </p:blipFill>
        <p:spPr>
          <a:xfrm>
            <a:off x="3315744" y="4507906"/>
            <a:ext cx="1937176" cy="23245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266962" y="2506914"/>
            <a:ext cx="6558388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" algn="ctr"/>
            <a:r>
              <a:rPr lang="ru-RU" altLang="ru-RU" sz="2400" b="1" dirty="0" smtClean="0"/>
              <a:t>Бюджет Кисельнинского сельского поселения </a:t>
            </a:r>
            <a:r>
              <a:rPr lang="ru-RU" altLang="ru-RU" sz="2400" b="1" dirty="0"/>
              <a:t>Волховского муниципального района </a:t>
            </a:r>
          </a:p>
          <a:p>
            <a:pPr marL="63500" algn="ctr"/>
            <a:r>
              <a:rPr lang="ru-RU" altLang="ru-RU" sz="2400" b="1" dirty="0"/>
              <a:t>на </a:t>
            </a:r>
            <a:r>
              <a:rPr lang="ru-RU" altLang="ru-RU" sz="2400" b="1" dirty="0" smtClean="0"/>
              <a:t>20</a:t>
            </a:r>
            <a:r>
              <a:rPr lang="en-US" altLang="ru-RU" sz="2400" b="1" dirty="0" smtClean="0"/>
              <a:t>2</a:t>
            </a:r>
            <a:r>
              <a:rPr lang="ru-RU" altLang="ru-RU" sz="2400" b="1" dirty="0" smtClean="0"/>
              <a:t>5 год</a:t>
            </a:r>
            <a:r>
              <a:rPr lang="en-US" altLang="ru-RU" sz="2400" b="1" dirty="0" smtClean="0"/>
              <a:t> </a:t>
            </a:r>
            <a:r>
              <a:rPr lang="en-US" altLang="ru-RU" sz="2400" b="1" dirty="0" smtClean="0"/>
              <a:t>и плановый </a:t>
            </a:r>
            <a:r>
              <a:rPr lang="en-US" altLang="ru-RU" sz="2400" b="1" dirty="0" err="1" smtClean="0"/>
              <a:t>период</a:t>
            </a:r>
            <a:r>
              <a:rPr lang="en-US" altLang="ru-RU" sz="2400" b="1" dirty="0" smtClean="0"/>
              <a:t> </a:t>
            </a:r>
            <a:r>
              <a:rPr lang="en-US" altLang="ru-RU" sz="2400" b="1" dirty="0" smtClean="0"/>
              <a:t>202</a:t>
            </a:r>
            <a:r>
              <a:rPr lang="ru-RU" altLang="ru-RU" sz="2400" b="1" dirty="0" smtClean="0"/>
              <a:t>6-</a:t>
            </a:r>
            <a:r>
              <a:rPr lang="en-US" altLang="ru-RU" sz="2400" b="1" dirty="0" smtClean="0"/>
              <a:t>202</a:t>
            </a:r>
            <a:r>
              <a:rPr lang="ru-RU" altLang="ru-RU" sz="2400" b="1" dirty="0" smtClean="0"/>
              <a:t>7</a:t>
            </a:r>
            <a:r>
              <a:rPr lang="en-US" altLang="ru-RU" sz="2400" b="1" dirty="0" smtClean="0"/>
              <a:t> </a:t>
            </a:r>
            <a:r>
              <a:rPr lang="en-US" altLang="ru-RU" sz="2400" b="1" dirty="0" err="1" smtClean="0"/>
              <a:t>гг</a:t>
            </a:r>
            <a:r>
              <a:rPr lang="en-US" altLang="ru-RU" sz="2400" b="1" dirty="0" smtClean="0"/>
              <a:t>.</a:t>
            </a:r>
            <a:endParaRPr lang="ru-RU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5120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9726" y="34831"/>
            <a:ext cx="79342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Содержание,ремонт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дорог и дворовых территорий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муниципального образования Кисельнинское сельского поселения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2000,0тыс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–2000,0тыс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2000,0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Docs\Администрация\бюджет 2020-22\фото\20190713_1046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13886" y="2037542"/>
            <a:ext cx="5119309" cy="450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Docs\Администрация\бюджет 2020-22\фото\20190713_1051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74284" y="1988283"/>
            <a:ext cx="5095424" cy="464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kiselnja_selo_coa.gif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0" y="15192"/>
            <a:ext cx="1209726" cy="1235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042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iselnja_selo_coa.gif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5192"/>
            <a:ext cx="1209726" cy="12358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209726" y="15192"/>
            <a:ext cx="7934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области содержания мест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захоронения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Кисельнинского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поселения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553896"/>
            <a:ext cx="7776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2025год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80,0тыс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90,0тыс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2027год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90.0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pic>
        <p:nvPicPr>
          <p:cNvPr id="1026" name="Picture 2" descr="C:\Users\User\Downloads\Рисунок ограждения кладбища 363000 руб. ул.Поселкова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62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06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5192"/>
            <a:ext cx="777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Прочее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благоустройство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Кисельнинского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поселения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kiselnja_selo_coa.gif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5192"/>
            <a:ext cx="1209726" cy="123585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348794" y="516896"/>
            <a:ext cx="77768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1572,6тыс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оплата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подачи электроэнергии по деревням МО Кисельнинское СП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прочие мероприятия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рамках уличного освещения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2614,8 тыс. руб.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2027 год – 2290,0тыс. руб.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User\Desktop\Новая папка (2)\66329312-e14967593366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4860032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User\Desktop\Новая папка (2)\100370_bdbe615f887af0c2d2b9283d52540c9539cc0dd5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2852936"/>
            <a:ext cx="4283968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User\Desktop\Новая папка (2)\BHNIftr_BR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4114"/>
            <a:ext cx="4860031" cy="212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02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9726" y="15192"/>
            <a:ext cx="7934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Создание условий для реализации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организацией культуры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предоставляемых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услуг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Кисельнинского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сельского поселение</a:t>
            </a:r>
          </a:p>
        </p:txBody>
      </p:sp>
      <p:pic>
        <p:nvPicPr>
          <p:cNvPr id="3" name="Рисунок 2" descr="kiselnja_selo_coa.gif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5192"/>
            <a:ext cx="1209726" cy="1235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4" name="Picture 2" descr="C:\Users\User\Desktop\Новая папка (2)\n_3449_196145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3635896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45345" y="599115"/>
            <a:ext cx="77768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6165,3тыс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субсидии учреждению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культуры на выполнение муниципального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задания, ремонт,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том числе софинансирование  выплат стимулирующего характера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3626,7тыс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2557,7тыс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pic>
        <p:nvPicPr>
          <p:cNvPr id="13315" name="Picture 3" descr="C:\Users\User\Desktop\Новая папка (2)\get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04864"/>
            <a:ext cx="5485046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D2PZiUFPJ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204864"/>
            <a:ext cx="370790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369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9726" y="23667"/>
            <a:ext cx="7934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Развитие и поддержка малого и среднего предпринимательства на территории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МО Кисельнинское СП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kiselnja_selo_coa.gif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5192"/>
            <a:ext cx="1209726" cy="123585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209726" y="599115"/>
            <a:ext cx="77768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10,0 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распространение методических и информационных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материалов, проведение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мероприятий (круглые столы, </a:t>
            </a: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ctr">
              <a:buFontTx/>
              <a:buChar char="-"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праздники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рамках МП) </a:t>
            </a: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10,0 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10,0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pic>
        <p:nvPicPr>
          <p:cNvPr id="5" name="Содержимое 3" descr="DSC0526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4198109"/>
            <a:ext cx="4572000" cy="2658574"/>
          </a:xfrm>
          <a:prstGeom prst="rect">
            <a:avLst/>
          </a:prstGeom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4">
            <a:lum bright="30000" contrast="40000"/>
          </a:blip>
          <a:srcRect r="28017"/>
          <a:stretch>
            <a:fillRect/>
          </a:stretch>
        </p:blipFill>
        <p:spPr bwMode="auto">
          <a:xfrm>
            <a:off x="4572000" y="4179540"/>
            <a:ext cx="4571461" cy="267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F:\Поддержка малого и среднего предпринимательства\2017год\Фотоотчеты\День предпринимателя 2017\IMG_1900.jpg"/>
          <p:cNvPicPr>
            <a:picLocks noChangeAspect="1" noChangeArrowheads="1"/>
          </p:cNvPicPr>
          <p:nvPr/>
        </p:nvPicPr>
        <p:blipFill>
          <a:blip r:embed="rId5"/>
          <a:srcRect t="12500" b="14999"/>
          <a:stretch>
            <a:fillRect/>
          </a:stretch>
        </p:blipFill>
        <p:spPr bwMode="auto">
          <a:xfrm>
            <a:off x="2256397" y="1922554"/>
            <a:ext cx="4319588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108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9726" y="34831"/>
            <a:ext cx="7934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Обеспечение и поддержание в постоянной готовности системы пожарной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безопасности МО Кисельнинское СП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kiselnja_selo_coa.gif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5192"/>
            <a:ext cx="1209726" cy="123585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209726" y="599115"/>
            <a:ext cx="7776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165,0 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руб.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2025год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215,0 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215,0 тыс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pic>
        <p:nvPicPr>
          <p:cNvPr id="16386" name="Picture 2" descr="C:\Users\User\Desktop\Новая папка (2)\26837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031" y="2168775"/>
            <a:ext cx="3922969" cy="244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16426"/>
            <a:ext cx="5994732" cy="244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68775"/>
            <a:ext cx="5198819" cy="2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994732" y="4610350"/>
            <a:ext cx="3160373" cy="2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7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651" y="3212976"/>
            <a:ext cx="84788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319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182815"/>
            <a:ext cx="4035425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78621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Бюджет и его составные части</a:t>
            </a:r>
            <a:br>
              <a:rPr lang="ru-RU" sz="20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800" b="1" dirty="0" smtClean="0"/>
              <a:t>Бюджет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11324" y="2636912"/>
            <a:ext cx="3826768" cy="2160170"/>
          </a:xfrm>
        </p:spPr>
        <p:txBody>
          <a:bodyPr>
            <a:normAutofit fontScale="85000" lnSpcReduction="20000"/>
          </a:bodyPr>
          <a:lstStyle/>
          <a:p>
            <a:r>
              <a:rPr lang="ru-RU" u="sng" dirty="0" smtClean="0"/>
              <a:t>Доходы бюджета </a:t>
            </a:r>
            <a:r>
              <a:rPr lang="ru-RU" dirty="0" smtClean="0"/>
              <a:t>– поступающие в бюджет денежные средства          (налоговые, неналоговые, безвозмездные поступления)</a:t>
            </a:r>
            <a:endParaRPr lang="ru-RU" dirty="0"/>
          </a:p>
        </p:txBody>
      </p:sp>
      <p:sp useBgFill="1"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3429000"/>
            <a:ext cx="4038600" cy="2260847"/>
          </a:xfrm>
        </p:spPr>
        <p:txBody>
          <a:bodyPr>
            <a:normAutofit fontScale="85000" lnSpcReduction="20000"/>
          </a:bodyPr>
          <a:lstStyle/>
          <a:p>
            <a:r>
              <a:rPr lang="ru-RU" u="sng" dirty="0" smtClean="0"/>
              <a:t>Расходы бюджета</a:t>
            </a:r>
            <a:r>
              <a:rPr lang="ru-RU" dirty="0" smtClean="0"/>
              <a:t> – выплачиваемые из бюджета денежные средства (культура, благоустройство, </a:t>
            </a:r>
            <a:r>
              <a:rPr lang="ru-RU" dirty="0" err="1" smtClean="0"/>
              <a:t>жкх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т.д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4644008" y="1628800"/>
            <a:ext cx="4038600" cy="2548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2624708" y="4300431"/>
            <a:ext cx="4038600" cy="2548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10" name="Рисунок 9" descr="kiselnja_selo_coa.gif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22883" y="13515"/>
            <a:ext cx="1937176" cy="2324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328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79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Основные параметры бюджета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Кисельнинского сельского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Волховского муниципального района на 20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и плановый </a:t>
            </a:r>
            <a:r>
              <a:rPr lang="en-US" altLang="ru-RU" sz="1800" b="1" dirty="0" err="1" smtClean="0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ru-RU" sz="1800" b="1" dirty="0" err="1" smtClean="0"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en-US" alt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					                                     </a:t>
            </a:r>
            <a:r>
              <a:rPr lang="en-US" alt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ru-RU" altLang="ru-RU" sz="18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082808"/>
              </p:ext>
            </p:extLst>
          </p:nvPr>
        </p:nvGraphicFramePr>
        <p:xfrm>
          <a:off x="395536" y="1340768"/>
          <a:ext cx="8208912" cy="4978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1459"/>
                <a:gridCol w="2127527"/>
                <a:gridCol w="1719545"/>
                <a:gridCol w="1930381"/>
              </a:tblGrid>
              <a:tr h="720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Показатель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20</a:t>
                      </a:r>
                      <a:r>
                        <a:rPr lang="en-US" sz="1600" u="none" strike="noStrike" dirty="0" smtClean="0">
                          <a:effectLst/>
                        </a:rPr>
                        <a:t>2</a:t>
                      </a:r>
                      <a:r>
                        <a:rPr lang="ru-RU" sz="1600" u="none" strike="noStrike" dirty="0" smtClean="0">
                          <a:effectLst/>
                        </a:rPr>
                        <a:t>5 </a:t>
                      </a:r>
                      <a:r>
                        <a:rPr lang="ru-RU" sz="1600" u="none" strike="noStrike" dirty="0">
                          <a:effectLst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2026год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 smtClean="0">
                          <a:effectLst/>
                        </a:rPr>
                        <a:t>2027год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</a:tr>
              <a:tr h="5568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>
                          <a:effectLst/>
                        </a:rPr>
                        <a:t>1.Доходы, всего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28897,8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25036,5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24160,4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7645" marR="7645" marT="7645" marB="0" anchor="ctr"/>
                </a:tc>
              </a:tr>
              <a:tr h="55683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u="none" strike="noStrike" dirty="0" smtClean="0">
                          <a:effectLst/>
                        </a:rPr>
                        <a:t>в т. ч.: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45" marR="7645" marT="76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45" marR="7645" marT="764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45" marR="7645" marT="7645" marB="0"/>
                </a:tc>
              </a:tr>
              <a:tr h="6145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u="none" strike="noStrike" dirty="0">
                          <a:effectLst/>
                        </a:rPr>
                        <a:t>Налоговые и неналоговые доходы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19045,1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19307,5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19626,5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</a:tr>
              <a:tr h="5568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u="none" strike="noStrike" dirty="0">
                          <a:effectLst/>
                        </a:rPr>
                        <a:t>Безвозмездные поступления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9852,7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5729,0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4533,9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</a:tr>
              <a:tr h="653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>
                          <a:effectLst/>
                        </a:rPr>
                        <a:t>2.Расходы, всего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28897,8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25036,5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24160,4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</a:tr>
              <a:tr h="5568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u="none" strike="noStrike">
                          <a:effectLst/>
                        </a:rPr>
                        <a:t>в т. ч. условно утвержденные</a:t>
                      </a:r>
                      <a:endParaRPr lang="ru-RU" sz="1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626,0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 smtClean="0">
                          <a:effectLst/>
                        </a:rPr>
                        <a:t>1208,0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</a:tr>
              <a:tr h="7634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500" u="none" strike="noStrike" dirty="0">
                          <a:effectLst/>
                        </a:rPr>
                        <a:t>3. Дефицит (-), профицит (+) 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45" marR="7645" marT="764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19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738"/>
            <a:ext cx="8229600" cy="883982"/>
          </a:xfrm>
        </p:spPr>
        <p:txBody>
          <a:bodyPr>
            <a:normAutofit/>
          </a:bodyPr>
          <a:lstStyle/>
          <a:p>
            <a:pPr algn="just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собственных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доходов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бюджета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Кисельнинского сельского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Волховского муниципального района на 20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                                             и плановый </a:t>
            </a:r>
            <a:r>
              <a:rPr lang="en-US" altLang="ru-RU" sz="1600" b="1" dirty="0" err="1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b="1" dirty="0" err="1"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  (тыс. руб.)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2864426"/>
              </p:ext>
            </p:extLst>
          </p:nvPr>
        </p:nvGraphicFramePr>
        <p:xfrm>
          <a:off x="35496" y="769947"/>
          <a:ext cx="9108504" cy="4813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80721"/>
              </p:ext>
            </p:extLst>
          </p:nvPr>
        </p:nvGraphicFramePr>
        <p:xfrm>
          <a:off x="35494" y="5445224"/>
          <a:ext cx="8280922" cy="11521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243"/>
                <a:gridCol w="1066083"/>
                <a:gridCol w="1203389"/>
                <a:gridCol w="1274175"/>
                <a:gridCol w="1274175"/>
                <a:gridCol w="1203389"/>
                <a:gridCol w="1768468"/>
              </a:tblGrid>
              <a:tr h="3840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1980,3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4076,0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8480,0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3168,1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679,0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70,0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36" marR="7536" marT="7536" marB="0" anchor="ctr"/>
                </a:tc>
              </a:tr>
              <a:tr h="3840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2026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2105,0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4161,6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8546,0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3183,3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650,3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70,0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36" marR="7536" marT="7536" marB="0" anchor="ctr"/>
                </a:tc>
              </a:tr>
              <a:tr h="3840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2027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2241,9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4253,2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8613,0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3198,6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604,1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70,0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36" marR="7536" marT="7536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423920" y="5445443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19045,1</a:t>
            </a:r>
            <a:endParaRPr lang="ru-RU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388424" y="587727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19307,5</a:t>
            </a:r>
            <a:endParaRPr lang="ru-RU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532440" y="623731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19626,5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07246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Кисельнинского сельского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поселения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Волховского муниципального района на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                                             и плановый </a:t>
            </a:r>
            <a:r>
              <a:rPr lang="en-US" altLang="ru-RU" sz="1600" b="1" dirty="0" err="1">
                <a:latin typeface="Times New Roman" pitchFamily="18" charset="0"/>
                <a:cs typeface="Times New Roman" pitchFamily="18" charset="0"/>
              </a:rPr>
              <a:t>период</a:t>
            </a:r>
            <a:r>
              <a:rPr lang="en-US" altLang="ru-RU" sz="1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ru-RU" sz="1600" b="1" dirty="0" err="1" smtClean="0"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   (тыс. руб.)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2594200"/>
              </p:ext>
            </p:extLst>
          </p:nvPr>
        </p:nvGraphicFramePr>
        <p:xfrm>
          <a:off x="107504" y="2708920"/>
          <a:ext cx="9143999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233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7998"/>
            <a:ext cx="7812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Кисельнинского сельского поселения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Волховского муниципального района на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2026-2027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гг.</a:t>
            </a:r>
            <a:endParaRPr lang="ru-RU" sz="1600" dirty="0"/>
          </a:p>
        </p:txBody>
      </p:sp>
      <p:pic>
        <p:nvPicPr>
          <p:cNvPr id="5" name="Рисунок 4" descr="kiselnja_selo_coa.gif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7998"/>
            <a:ext cx="1209726" cy="123585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1701505"/>
              </p:ext>
            </p:extLst>
          </p:nvPr>
        </p:nvGraphicFramePr>
        <p:xfrm>
          <a:off x="-6269" y="764704"/>
          <a:ext cx="4506261" cy="3300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814258"/>
              </p:ext>
            </p:extLst>
          </p:nvPr>
        </p:nvGraphicFramePr>
        <p:xfrm>
          <a:off x="4572000" y="1243854"/>
          <a:ext cx="4572000" cy="290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0232483"/>
              </p:ext>
            </p:extLst>
          </p:nvPr>
        </p:nvGraphicFramePr>
        <p:xfrm>
          <a:off x="1619672" y="4114800"/>
          <a:ext cx="662473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606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394"/>
            <a:ext cx="9144000" cy="54676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37853"/>
            <a:ext cx="8964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Мероприятия по борьбе с борщевиком «Сосновского» на территории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Кисельнинского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 – (Софинансирование МБ)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 200,0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тыс. руб.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2026год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200,0тыс. руб.</a:t>
            </a:r>
          </a:p>
          <a:p>
            <a:pPr marL="285750" indent="-285750" algn="ctr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 200,0 тыс. руб.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kiselnja_selo_coa.gif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1361292"/>
            <a:ext cx="1209726" cy="1235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831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188640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Мероприятия по опилу аварийных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деревьев, кустарников и удаление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сухостоя 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 200,0 тыс. руб.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 200,0 тыс. руб.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2027год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200,0 тыс. руб.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2079" y="4725144"/>
            <a:ext cx="38519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Мероприятия по окосу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территории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Кисельнинского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 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500,0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500,0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500,0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User\Desktop\Новая папка (2)\IMG-20190717-WA0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56" y="-4226"/>
            <a:ext cx="4735943" cy="408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Новая папка (2)\30172cba-b51a-4daa-a57a-f382667903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4259"/>
            <a:ext cx="5292080" cy="476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03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0"/>
            <a:ext cx="619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Содержание автомобильных дорог и дворовых территорий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Кисельнинского сельского поселения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4607,1тыс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4100,0тыс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4000,0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3132764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зимний период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77281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Профилирование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дорог в летний период с подсыпкой</a:t>
            </a:r>
          </a:p>
        </p:txBody>
      </p:sp>
      <p:pic>
        <p:nvPicPr>
          <p:cNvPr id="6147" name="Picture 3" descr="C:\Users\User\Desktop\Новая папка (2)\d0b2-d180d18bd0b1d0b8d0bdd181d0bad0b5-d0b0d181d184d0b0d0bbd18cd182d0bed0b2d0bed0b9-d0bad180d0bed188d0bad0bed0b9-d0bfd0bed0b4d181d1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23" y="2420888"/>
            <a:ext cx="5215035" cy="347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Новая папка (2)\d30eced8a543d1357293071bb511f2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71318"/>
            <a:ext cx="4499991" cy="338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kiselnja_selo_coa.gif"/>
          <p:cNvPicPr>
            <a:picLocks noGrp="1" noChangeAspect="1"/>
          </p:cNvPicPr>
          <p:nvPr isPhoto="1"/>
        </p:nvPicPr>
        <p:blipFill>
          <a:blip r:embed="rId4">
            <a:lum/>
          </a:blip>
          <a:stretch>
            <a:fillRect/>
          </a:stretch>
        </p:blipFill>
        <p:spPr>
          <a:xfrm>
            <a:off x="0" y="15192"/>
            <a:ext cx="1209726" cy="1235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009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20366</TotalTime>
  <Words>740</Words>
  <Application>Microsoft Office PowerPoint</Application>
  <PresentationFormat>Экран (4:3)</PresentationFormat>
  <Paragraphs>166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Бюджет и его составные части  Бюджет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vt:lpstr>
      <vt:lpstr>Основные параметры бюджета Кисельнинского сельского поселения Волховского муниципального района на 2025 год                                               и плановый период  2026-2027гг.                                                                                              тыс. руб.</vt:lpstr>
      <vt:lpstr>Структура собственных доходов бюджета бюджета Кисельнинского сельского поселения Волховского муниципального района на 2025 год                                               и плановый период  2026-2027 гг.    (тыс. руб.)</vt:lpstr>
      <vt:lpstr>Безвозмездные поступления бюджета бюджета Кисельнинского сельского поселения Волховского муниципального района на 2025 год                                               и плановый период  2026-2027гг.    (тыс. 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99</cp:revision>
  <dcterms:created xsi:type="dcterms:W3CDTF">2019-11-28T16:08:36Z</dcterms:created>
  <dcterms:modified xsi:type="dcterms:W3CDTF">2025-03-13T09:40:34Z</dcterms:modified>
</cp:coreProperties>
</file>